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28"/>
  </p:notesMasterIdLst>
  <p:handoutMasterIdLst>
    <p:handoutMasterId r:id="rId29"/>
  </p:handoutMasterIdLst>
  <p:sldIdLst>
    <p:sldId id="384" r:id="rId2"/>
    <p:sldId id="333" r:id="rId3"/>
    <p:sldId id="406" r:id="rId4"/>
    <p:sldId id="385" r:id="rId5"/>
    <p:sldId id="388" r:id="rId6"/>
    <p:sldId id="386" r:id="rId7"/>
    <p:sldId id="387" r:id="rId8"/>
    <p:sldId id="389" r:id="rId9"/>
    <p:sldId id="390" r:id="rId10"/>
    <p:sldId id="403" r:id="rId11"/>
    <p:sldId id="404" r:id="rId12"/>
    <p:sldId id="391" r:id="rId13"/>
    <p:sldId id="392" r:id="rId14"/>
    <p:sldId id="407" r:id="rId15"/>
    <p:sldId id="410" r:id="rId16"/>
    <p:sldId id="411" r:id="rId17"/>
    <p:sldId id="409" r:id="rId18"/>
    <p:sldId id="408" r:id="rId19"/>
    <p:sldId id="398" r:id="rId20"/>
    <p:sldId id="401" r:id="rId21"/>
    <p:sldId id="393" r:id="rId22"/>
    <p:sldId id="394" r:id="rId23"/>
    <p:sldId id="395" r:id="rId24"/>
    <p:sldId id="396" r:id="rId25"/>
    <p:sldId id="397" r:id="rId26"/>
    <p:sldId id="400" r:id="rId27"/>
  </p:sldIdLst>
  <p:sldSz cx="9144000" cy="6858000" type="screen4x3"/>
  <p:notesSz cx="6807200" cy="9939338"/>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8430" autoAdjust="0"/>
  </p:normalViewPr>
  <p:slideViewPr>
    <p:cSldViewPr>
      <p:cViewPr varScale="1">
        <p:scale>
          <a:sx n="73" d="100"/>
          <a:sy n="73" d="100"/>
        </p:scale>
        <p:origin x="-1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40"/>
    </p:cViewPr>
  </p:notesTextViewPr>
  <p:sorterViewPr>
    <p:cViewPr>
      <p:scale>
        <a:sx n="66" d="100"/>
        <a:sy n="66" d="100"/>
      </p:scale>
      <p:origin x="0" y="0"/>
    </p:cViewPr>
  </p:sorterViewPr>
  <p:notesViewPr>
    <p:cSldViewPr>
      <p:cViewPr varScale="1">
        <p:scale>
          <a:sx n="80" d="100"/>
          <a:sy n="80" d="100"/>
        </p:scale>
        <p:origin x="-2076" y="-84"/>
      </p:cViewPr>
      <p:guideLst>
        <p:guide orient="horz" pos="3130"/>
        <p:guide pos="21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eaLnBrk="0" hangingPunct="0">
              <a:defRPr sz="1200">
                <a:cs typeface="+mn-cs"/>
              </a:defRPr>
            </a:lvl1pPr>
          </a:lstStyle>
          <a:p>
            <a:pPr>
              <a:defRPr/>
            </a:pPr>
            <a:endParaRPr lang="en-AU"/>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eaLnBrk="0" hangingPunct="0">
              <a:defRPr sz="1200">
                <a:cs typeface="+mn-cs"/>
              </a:defRPr>
            </a:lvl1pPr>
          </a:lstStyle>
          <a:p>
            <a:pPr>
              <a:defRPr/>
            </a:pPr>
            <a:fld id="{6D174FCC-E4BC-4141-9E78-BAC0C0366FA8}" type="datetimeFigureOut">
              <a:rPr lang="en-AU"/>
              <a:pPr>
                <a:defRPr/>
              </a:pPr>
              <a:t>12/06/2013</a:t>
            </a:fld>
            <a:endParaRPr lang="en-AU"/>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0" hangingPunct="0">
              <a:defRPr sz="1200">
                <a:cs typeface="+mn-cs"/>
              </a:defRPr>
            </a:lvl1pPr>
          </a:lstStyle>
          <a:p>
            <a:pPr>
              <a:defRPr/>
            </a:pPr>
            <a:endParaRPr lang="en-AU"/>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eaLnBrk="0" hangingPunct="0">
              <a:defRPr sz="1200">
                <a:cs typeface="+mn-cs"/>
              </a:defRPr>
            </a:lvl1pPr>
          </a:lstStyle>
          <a:p>
            <a:pPr>
              <a:defRPr/>
            </a:pPr>
            <a:fld id="{D846E3BA-EC07-401A-9259-B0E9DA08C3BC}" type="slidenum">
              <a:rPr lang="en-AU"/>
              <a:pPr>
                <a:defRPr/>
              </a:pPr>
              <a:t>‹#›</a:t>
            </a:fld>
            <a:endParaRPr lang="en-A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굴림" pitchFamily="34" charset="-127"/>
                <a:cs typeface="+mn-cs"/>
              </a:defRPr>
            </a:lvl1pPr>
          </a:lstStyle>
          <a:p>
            <a:pPr>
              <a:defRPr/>
            </a:pPr>
            <a:endParaRPr lang="en-US" altLang="ko-KR"/>
          </a:p>
        </p:txBody>
      </p:sp>
      <p:sp>
        <p:nvSpPr>
          <p:cNvPr id="10243"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굴림" pitchFamily="34" charset="-127"/>
                <a:cs typeface="+mn-cs"/>
              </a:defRPr>
            </a:lvl1pPr>
          </a:lstStyle>
          <a:p>
            <a:pPr>
              <a:defRPr/>
            </a:pPr>
            <a:endParaRPr lang="en-US" altLang="ko-KR"/>
          </a:p>
        </p:txBody>
      </p:sp>
      <p:sp>
        <p:nvSpPr>
          <p:cNvPr id="9220"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10246"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굴림" pitchFamily="34" charset="-127"/>
                <a:cs typeface="+mn-cs"/>
              </a:defRPr>
            </a:lvl1pPr>
          </a:lstStyle>
          <a:p>
            <a:pPr>
              <a:defRPr/>
            </a:pPr>
            <a:endParaRPr lang="en-US" altLang="ko-KR"/>
          </a:p>
        </p:txBody>
      </p:sp>
      <p:sp>
        <p:nvSpPr>
          <p:cNvPr id="10247"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굴림" pitchFamily="34" charset="-127"/>
                <a:cs typeface="+mn-cs"/>
              </a:defRPr>
            </a:lvl1pPr>
          </a:lstStyle>
          <a:p>
            <a:pPr>
              <a:defRPr/>
            </a:pPr>
            <a:fld id="{564FB93D-1A7B-40CB-80A9-536A4C4C5544}" type="slidenum">
              <a:rPr lang="ko-KR" altLang="en-US"/>
              <a:pPr>
                <a:defRPr/>
              </a:pPr>
              <a:t>‹#›</a:t>
            </a:fld>
            <a:endParaRPr lang="en-US" altLang="ko-KR"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a:ln/>
        </p:spPr>
      </p:sp>
      <p:sp>
        <p:nvSpPr>
          <p:cNvPr id="12290" name="Notes Placeholder 2"/>
          <p:cNvSpPr>
            <a:spLocks noGrp="1"/>
          </p:cNvSpPr>
          <p:nvPr>
            <p:ph type="body" idx="1"/>
          </p:nvPr>
        </p:nvSpPr>
        <p:spPr>
          <a:noFill/>
          <a:ln/>
        </p:spPr>
        <p:txBody>
          <a:bodyPr/>
          <a:lstStyle/>
          <a:p>
            <a:r>
              <a:rPr lang="en-AU" smtClean="0">
                <a:latin typeface="Times" pitchFamily="18" charset="0"/>
              </a:rPr>
              <a:t>Background information. </a:t>
            </a:r>
          </a:p>
        </p:txBody>
      </p:sp>
      <p:sp>
        <p:nvSpPr>
          <p:cNvPr id="12291" name="Slide Number Placeholder 3"/>
          <p:cNvSpPr>
            <a:spLocks noGrp="1"/>
          </p:cNvSpPr>
          <p:nvPr>
            <p:ph type="sldNum" sz="quarter" idx="5"/>
          </p:nvPr>
        </p:nvSpPr>
        <p:spPr>
          <a:noFill/>
        </p:spPr>
        <p:txBody>
          <a:bodyPr/>
          <a:lstStyle/>
          <a:p>
            <a:fld id="{F9B4B38B-9EFC-4AB7-ACBA-EDB99D6007BE}" type="slidenum">
              <a:rPr lang="ko-KR" altLang="en-US" smtClean="0">
                <a:ea typeface="굴림"/>
                <a:cs typeface="굴림"/>
              </a:rPr>
              <a:pPr/>
              <a:t>1</a:t>
            </a:fld>
            <a:endParaRPr lang="en-US" altLang="ko-KR" smtClean="0">
              <a:ea typeface="굴림"/>
              <a:cs typeface="굴림"/>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919163" y="746125"/>
            <a:ext cx="4968875" cy="3727450"/>
          </a:xfrm>
          <a:ln/>
        </p:spPr>
      </p:sp>
      <p:sp>
        <p:nvSpPr>
          <p:cNvPr id="29698" name="Rectangle 3"/>
          <p:cNvSpPr>
            <a:spLocks noGrp="1" noChangeArrowheads="1"/>
          </p:cNvSpPr>
          <p:nvPr>
            <p:ph type="body" idx="1"/>
          </p:nvPr>
        </p:nvSpPr>
        <p:spPr>
          <a:xfrm>
            <a:off x="908050" y="4721225"/>
            <a:ext cx="4991100" cy="4471988"/>
          </a:xfrm>
          <a:noFill/>
          <a:ln/>
        </p:spPr>
        <p:txBody>
          <a:bodyPr/>
          <a:lstStyle/>
          <a:p>
            <a:r>
              <a:rPr lang="en-US" smtClean="0">
                <a:latin typeface="Times" pitchFamily="18" charset="0"/>
              </a:rPr>
              <a:t>Size can be assessed in terms of the radius of gales (or storm or hurricane force winds) or the inner core and eye.</a:t>
            </a:r>
          </a:p>
          <a:p>
            <a:r>
              <a:rPr lang="en-US" smtClean="0">
                <a:latin typeface="Times" pitchFamily="18" charset="0"/>
              </a:rPr>
              <a:t>Kerry (21 Feb 1979, Coral Sea)  had an eye diameter of 180 km compared to Tracey’s 12km. Tracey while still intense (Cat 4) only had a radius of gales of 50km.</a:t>
            </a:r>
          </a:p>
          <a:p>
            <a:endParaRPr lang="en-US" smtClean="0">
              <a:latin typeface="Times" pitchFamily="18" charset="0"/>
            </a:endParaRPr>
          </a:p>
          <a:p>
            <a:r>
              <a:rPr lang="en-US" smtClean="0">
                <a:latin typeface="Times" pitchFamily="18" charset="0"/>
              </a:rPr>
              <a:t>Kerry radius gales = ? Eye diameter = 180 km</a:t>
            </a:r>
          </a:p>
          <a:p>
            <a:r>
              <a:rPr lang="en-US" smtClean="0">
                <a:latin typeface="Times" pitchFamily="18" charset="0"/>
              </a:rPr>
              <a:t>Tracy radius gales = 50 km, eye diameter = 12 km</a:t>
            </a:r>
          </a:p>
          <a:p>
            <a:r>
              <a:rPr lang="en-US" smtClean="0">
                <a:latin typeface="Times" pitchFamily="18" charset="0"/>
              </a:rPr>
              <a:t>Hurricane Wilma (2005) (Very intense (Saffir-Simpson Cat 5)) had an eye DIAMETER of 5km</a:t>
            </a:r>
          </a:p>
          <a:p>
            <a:r>
              <a:rPr lang="en-US" smtClean="0">
                <a:latin typeface="Times" pitchFamily="18" charset="0"/>
              </a:rPr>
              <a:t>Rosita eye diameter ~15km,  radius gales = 70km</a:t>
            </a:r>
          </a:p>
          <a:p>
            <a:r>
              <a:rPr lang="en-US" smtClean="0">
                <a:latin typeface="Times" pitchFamily="18" charset="0"/>
              </a:rPr>
              <a:t>Orson radius gales = 470km</a:t>
            </a:r>
          </a:p>
          <a:p>
            <a:r>
              <a:rPr lang="en-US" smtClean="0">
                <a:latin typeface="Times" pitchFamily="18" charset="0"/>
              </a:rPr>
              <a:t>Vance radius of gales = 200km</a:t>
            </a:r>
          </a:p>
          <a:p>
            <a:r>
              <a:rPr lang="en-US" smtClean="0">
                <a:latin typeface="Times" pitchFamily="18" charset="0"/>
              </a:rPr>
              <a:t>John radius of gales = 250km</a:t>
            </a:r>
          </a:p>
          <a:p>
            <a:endParaRPr lang="en-US" smtClean="0">
              <a:latin typeface="Times" pitchFamily="18" charset="0"/>
            </a:endParaRPr>
          </a:p>
          <a:p>
            <a:r>
              <a:rPr lang="en-US" smtClean="0">
                <a:latin typeface="Times" pitchFamily="18" charset="0"/>
              </a:rPr>
              <a:t>For severe TCs the radius of destructive winds is much less than the radius of gales. Typical values are 20-50 km compared to gale radius of well over 100km. The larger systems have the greater potential for storm surge and swell waves, and also rainfall.</a:t>
            </a:r>
          </a:p>
          <a:p>
            <a:endParaRPr lang="en-US" smtClean="0">
              <a:latin typeface="Times" pitchFamily="18" charset="0"/>
            </a:endParaRPr>
          </a:p>
          <a:p>
            <a:r>
              <a:rPr lang="en-US" smtClean="0">
                <a:latin typeface="Times" pitchFamily="18" charset="0"/>
              </a:rPr>
              <a:t>Super Typhoon Tip 1979 West Pacific not only did it have a record 870hPa central pressure but also extended across a huge area with gales over 1000km radius compared to Tracey that while still intense (Cat 4) only had a radius of gales of 50km.</a:t>
            </a:r>
          </a:p>
          <a:p>
            <a:r>
              <a:rPr lang="en-US" smtClean="0">
                <a:latin typeface="Times" pitchFamily="18" charset="0"/>
              </a:rPr>
              <a:t>Off NW Australia compare Rosita to Orson.</a:t>
            </a:r>
          </a:p>
          <a:p>
            <a:endParaRPr lang="en-US" smtClean="0">
              <a:latin typeface="Times" pitchFamily="18" charset="0"/>
            </a:endParaRPr>
          </a:p>
          <a:p>
            <a:r>
              <a:rPr lang="en-AU" b="1" smtClean="0">
                <a:latin typeface="Times" pitchFamily="18" charset="0"/>
              </a:rPr>
              <a:t>Strongest:</a:t>
            </a:r>
            <a:r>
              <a:rPr lang="en-AU" smtClean="0">
                <a:latin typeface="Times" pitchFamily="18" charset="0"/>
              </a:rPr>
              <a:t>Pressure Gradient: 5.5 hPa km-1 measured over 2 km in Tropical Cyclone Tracy, Darwin, Australia, December 24 1974 (Bureau of Meteorology, 1975). Also 5 hPa km-1 in Hurricane Inez, North Atlantic, 28 September 1966 (Hawkins and Imbembo, 1976). </a:t>
            </a:r>
            <a:endParaRPr lang="en-US"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en-AU" smtClean="0">
              <a:latin typeface="Times" pitchFamily="18" charset="0"/>
            </a:endParaRPr>
          </a:p>
        </p:txBody>
      </p:sp>
      <p:sp>
        <p:nvSpPr>
          <p:cNvPr id="33795"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682F3390-E71B-4B45-A3CE-7E3FF870BB5C}" type="slidenum">
              <a:rPr lang="ko-KR" altLang="en-US" sz="1200">
                <a:ea typeface="굴림"/>
                <a:cs typeface="굴림"/>
              </a:rPr>
              <a:pPr algn="r" eaLnBrk="0" hangingPunct="0"/>
              <a:t>12</a:t>
            </a:fld>
            <a:endParaRPr lang="en-US" altLang="ko-KR" sz="1200">
              <a:ea typeface="굴림"/>
              <a:cs typeface="굴림"/>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endParaRPr lang="en-AU" smtClean="0">
              <a:latin typeface="Times" pitchFamily="18" charset="0"/>
            </a:endParaRPr>
          </a:p>
        </p:txBody>
      </p:sp>
      <p:sp>
        <p:nvSpPr>
          <p:cNvPr id="35843"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4626AA50-F81A-4D35-9768-195A5D7A2CBC}" type="slidenum">
              <a:rPr lang="ko-KR" altLang="en-US" sz="1200">
                <a:ea typeface="굴림"/>
                <a:cs typeface="굴림"/>
              </a:rPr>
              <a:pPr algn="r" eaLnBrk="0" hangingPunct="0"/>
              <a:t>13</a:t>
            </a:fld>
            <a:endParaRPr lang="en-US" altLang="ko-KR" sz="1200">
              <a:ea typeface="굴림"/>
              <a:cs typeface="굴림"/>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AU" smtClean="0">
                <a:latin typeface="Times" pitchFamily="18" charset="0"/>
              </a:rPr>
              <a:t>Thanks to Ken Knapp for this slide, taken from 2</a:t>
            </a:r>
            <a:r>
              <a:rPr lang="en-AU" baseline="30000" smtClean="0">
                <a:latin typeface="Times" pitchFamily="18" charset="0"/>
              </a:rPr>
              <a:t>nd</a:t>
            </a:r>
            <a:r>
              <a:rPr lang="en-AU" smtClean="0">
                <a:latin typeface="Times" pitchFamily="18" charset="0"/>
              </a:rPr>
              <a:t> IBTrACS Workshop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919163" y="746125"/>
            <a:ext cx="4968875" cy="3727450"/>
          </a:xfrm>
          <a:ln/>
        </p:spPr>
      </p:sp>
      <p:sp>
        <p:nvSpPr>
          <p:cNvPr id="76803" name="Rectangle 3"/>
          <p:cNvSpPr>
            <a:spLocks noGrp="1" noChangeArrowheads="1"/>
          </p:cNvSpPr>
          <p:nvPr>
            <p:ph type="body" idx="1"/>
          </p:nvPr>
        </p:nvSpPr>
        <p:spPr>
          <a:xfrm>
            <a:off x="908050" y="4721225"/>
            <a:ext cx="4991100" cy="4471988"/>
          </a:xfrm>
          <a:noFill/>
          <a:ln/>
        </p:spPr>
        <p:txBody>
          <a:bodyPr/>
          <a:lstStyle/>
          <a:p>
            <a:r>
              <a:rPr lang="en-US" smtClean="0">
                <a:latin typeface="Times" pitchFamily="18" charset="0"/>
              </a:rPr>
              <a:t>Size can be assessed in terms of the radius of gales (or storm or hurricane force winds) or the inner core and eye.</a:t>
            </a:r>
          </a:p>
          <a:p>
            <a:r>
              <a:rPr lang="en-US" smtClean="0">
                <a:latin typeface="Times" pitchFamily="18" charset="0"/>
              </a:rPr>
              <a:t>Kerry (21 Feb 1979, Coral Sea)  had an eye diameter of 180 km compared to Tracey’s 12km. Tracey while still intense (Cat 4) only had a radius of gales of 50km.</a:t>
            </a:r>
          </a:p>
          <a:p>
            <a:endParaRPr lang="en-US" smtClean="0">
              <a:latin typeface="Times" pitchFamily="18" charset="0"/>
            </a:endParaRPr>
          </a:p>
          <a:p>
            <a:r>
              <a:rPr lang="en-US" smtClean="0">
                <a:latin typeface="Times" pitchFamily="18" charset="0"/>
              </a:rPr>
              <a:t>Kerry radius gales = ? Eye diameter = 180 km</a:t>
            </a:r>
          </a:p>
          <a:p>
            <a:r>
              <a:rPr lang="en-US" smtClean="0">
                <a:latin typeface="Times" pitchFamily="18" charset="0"/>
              </a:rPr>
              <a:t>Tracy radius gales = 50 km, eye diameter = 12 km</a:t>
            </a:r>
          </a:p>
          <a:p>
            <a:r>
              <a:rPr lang="en-US" smtClean="0">
                <a:latin typeface="Times" pitchFamily="18" charset="0"/>
              </a:rPr>
              <a:t>Hurricane Wilma (2005) (Very intense (Saffir-Simpson Cat 5)) had an eye DIAMETER of 5km</a:t>
            </a:r>
          </a:p>
          <a:p>
            <a:r>
              <a:rPr lang="en-US" smtClean="0">
                <a:latin typeface="Times" pitchFamily="18" charset="0"/>
              </a:rPr>
              <a:t>Rosita eye diameter ~15km,  radius gales = 70km</a:t>
            </a:r>
          </a:p>
          <a:p>
            <a:r>
              <a:rPr lang="en-US" smtClean="0">
                <a:latin typeface="Times" pitchFamily="18" charset="0"/>
              </a:rPr>
              <a:t>Orson radius gales = 470km</a:t>
            </a:r>
          </a:p>
          <a:p>
            <a:r>
              <a:rPr lang="en-US" smtClean="0">
                <a:latin typeface="Times" pitchFamily="18" charset="0"/>
              </a:rPr>
              <a:t>Vance radius of gales = 200km</a:t>
            </a:r>
          </a:p>
          <a:p>
            <a:r>
              <a:rPr lang="en-US" smtClean="0">
                <a:latin typeface="Times" pitchFamily="18" charset="0"/>
              </a:rPr>
              <a:t>John radius of gales = 250km</a:t>
            </a:r>
          </a:p>
          <a:p>
            <a:endParaRPr lang="en-US" smtClean="0">
              <a:latin typeface="Times" pitchFamily="18" charset="0"/>
            </a:endParaRPr>
          </a:p>
          <a:p>
            <a:r>
              <a:rPr lang="en-US" smtClean="0">
                <a:latin typeface="Times" pitchFamily="18" charset="0"/>
              </a:rPr>
              <a:t>For severe TCs the radius of destructive winds is much less than the radius of gales. Typical values are 20-50 km compared to gale radius of well over 100km. The larger systems have the greater potential for storm surge and swell waves, and also rainfall.</a:t>
            </a:r>
          </a:p>
          <a:p>
            <a:endParaRPr lang="en-US" smtClean="0">
              <a:latin typeface="Times" pitchFamily="18" charset="0"/>
            </a:endParaRPr>
          </a:p>
          <a:p>
            <a:r>
              <a:rPr lang="en-US" smtClean="0">
                <a:latin typeface="Times" pitchFamily="18" charset="0"/>
              </a:rPr>
              <a:t>Super Typhoon Tip 1979 West Pacific not only did it have a record 870hPa central pressure but also extended across a huge area with gales over 1000km radius compared to Tracey that while still intense (Cat 4) only had a radius of gales of 50km.</a:t>
            </a:r>
          </a:p>
          <a:p>
            <a:r>
              <a:rPr lang="en-US" smtClean="0">
                <a:latin typeface="Times" pitchFamily="18" charset="0"/>
              </a:rPr>
              <a:t>Off NW Australia compare Rosita to Orson.</a:t>
            </a:r>
          </a:p>
          <a:p>
            <a:endParaRPr lang="en-US" smtClean="0">
              <a:latin typeface="Times" pitchFamily="18" charset="0"/>
            </a:endParaRPr>
          </a:p>
          <a:p>
            <a:r>
              <a:rPr lang="en-AU" b="1" smtClean="0">
                <a:latin typeface="Times" pitchFamily="18" charset="0"/>
              </a:rPr>
              <a:t>Strongest:</a:t>
            </a:r>
            <a:r>
              <a:rPr lang="en-AU" smtClean="0">
                <a:latin typeface="Times" pitchFamily="18" charset="0"/>
              </a:rPr>
              <a:t>Pressure Gradient: 5.5 hPa km-1 measured over 2 km in Tropical Cyclone Tracy, Darwin, Australia, December 24 1974 (Bureau of Meteorology, 1975). Also 5 hPa km-1 in Hurricane Inez, North Atlantic, 28 September 1966 (Hawkins and Imbembo, 1976). </a:t>
            </a:r>
            <a:endParaRPr lang="en-US"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AU" smtClean="0">
                <a:latin typeface="Times" pitchFamily="18" charset="0"/>
              </a:rPr>
              <a:t>Thanks to Ken Knapp for this slide, taken from 2</a:t>
            </a:r>
            <a:r>
              <a:rPr lang="en-AU" baseline="30000" smtClean="0">
                <a:latin typeface="Times" pitchFamily="18" charset="0"/>
              </a:rPr>
              <a:t>nd</a:t>
            </a:r>
            <a:r>
              <a:rPr lang="en-AU" smtClean="0">
                <a:latin typeface="Times" pitchFamily="18" charset="0"/>
              </a:rPr>
              <a:t> IBTrACS Workshop presentation</a:t>
            </a:r>
          </a:p>
          <a:p>
            <a:endParaRPr lang="en-AU"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AU" smtClean="0">
                <a:latin typeface="Times" pitchFamily="18" charset="0"/>
              </a:rPr>
              <a:t>Thanks to Ken Knapp for this slide, taken from 2</a:t>
            </a:r>
            <a:r>
              <a:rPr lang="en-AU" baseline="30000" smtClean="0">
                <a:latin typeface="Times" pitchFamily="18" charset="0"/>
              </a:rPr>
              <a:t>nd</a:t>
            </a:r>
            <a:r>
              <a:rPr lang="en-AU" smtClean="0">
                <a:latin typeface="Times" pitchFamily="18" charset="0"/>
              </a:rPr>
              <a:t> IBTrACS Workshop presentation</a:t>
            </a:r>
          </a:p>
          <a:p>
            <a:endParaRPr lang="en-AU"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AU" smtClean="0">
              <a:latin typeface="Times" pitchFamily="18" charset="0"/>
            </a:endParaRPr>
          </a:p>
        </p:txBody>
      </p:sp>
      <p:sp>
        <p:nvSpPr>
          <p:cNvPr id="37891"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724BACD8-3D05-4011-84A8-3D106E86FEA1}" type="slidenum">
              <a:rPr lang="ko-KR" altLang="en-US" sz="1200">
                <a:ea typeface="굴림"/>
                <a:cs typeface="굴림"/>
              </a:rPr>
              <a:pPr algn="r" eaLnBrk="0" hangingPunct="0"/>
              <a:t>19</a:t>
            </a:fld>
            <a:endParaRPr lang="en-US" altLang="ko-KR" sz="1200">
              <a:ea typeface="굴림"/>
              <a:cs typeface="굴림"/>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AU" smtClean="0">
              <a:latin typeface="Times" pitchFamily="18" charset="0"/>
            </a:endParaRPr>
          </a:p>
        </p:txBody>
      </p:sp>
      <p:sp>
        <p:nvSpPr>
          <p:cNvPr id="39939"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D641D0AB-1C44-481E-A149-E909C0970C6F}" type="slidenum">
              <a:rPr lang="ko-KR" altLang="en-US" sz="1200">
                <a:ea typeface="굴림"/>
                <a:cs typeface="굴림"/>
              </a:rPr>
              <a:pPr algn="r" eaLnBrk="0" hangingPunct="0"/>
              <a:t>20</a:t>
            </a:fld>
            <a:endParaRPr lang="en-US" altLang="ko-KR" sz="1200">
              <a:ea typeface="굴림"/>
              <a:cs typeface="굴림"/>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en-AU" smtClean="0">
              <a:latin typeface="Times" pitchFamily="18" charset="0"/>
            </a:endParaRPr>
          </a:p>
        </p:txBody>
      </p:sp>
      <p:sp>
        <p:nvSpPr>
          <p:cNvPr id="41987"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52416F21-44D9-400A-B7A3-6144814644A9}" type="slidenum">
              <a:rPr lang="ko-KR" altLang="en-US" sz="1200">
                <a:ea typeface="굴림"/>
                <a:cs typeface="굴림"/>
              </a:rPr>
              <a:pPr algn="r" eaLnBrk="0" hangingPunct="0"/>
              <a:t>21</a:t>
            </a:fld>
            <a:endParaRPr lang="en-US" altLang="ko-KR" sz="1200">
              <a:ea typeface="굴림"/>
              <a:cs typeface="굴림"/>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p:spPr>
        <p:txBody>
          <a:bodyPr/>
          <a:lstStyle/>
          <a:p>
            <a:endParaRPr lang="en-AU" smtClean="0">
              <a:latin typeface="Times" pitchFamily="18" charset="0"/>
            </a:endParaRPr>
          </a:p>
        </p:txBody>
      </p:sp>
      <p:sp>
        <p:nvSpPr>
          <p:cNvPr id="14339" name="Slide Number Placeholder 3"/>
          <p:cNvSpPr>
            <a:spLocks noGrp="1"/>
          </p:cNvSpPr>
          <p:nvPr>
            <p:ph type="sldNum" sz="quarter" idx="5"/>
          </p:nvPr>
        </p:nvSpPr>
        <p:spPr>
          <a:noFill/>
        </p:spPr>
        <p:txBody>
          <a:bodyPr/>
          <a:lstStyle/>
          <a:p>
            <a:fld id="{E8727F53-73B8-437E-AB71-B485909C44AE}" type="slidenum">
              <a:rPr lang="ko-KR" altLang="en-US" smtClean="0">
                <a:ea typeface="굴림"/>
                <a:cs typeface="굴림"/>
              </a:rPr>
              <a:pPr/>
              <a:t>2</a:t>
            </a:fld>
            <a:endParaRPr lang="en-US" altLang="ko-KR" smtClean="0">
              <a:ea typeface="굴림"/>
              <a:cs typeface="굴림"/>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AU" smtClean="0">
              <a:latin typeface="Times" pitchFamily="18" charset="0"/>
            </a:endParaRPr>
          </a:p>
        </p:txBody>
      </p:sp>
      <p:sp>
        <p:nvSpPr>
          <p:cNvPr id="44035"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8EAF7B3F-5673-46EA-B35D-EADDA19D6A65}" type="slidenum">
              <a:rPr lang="ko-KR" altLang="en-US" sz="1200">
                <a:ea typeface="굴림"/>
                <a:cs typeface="굴림"/>
              </a:rPr>
              <a:pPr algn="r" eaLnBrk="0" hangingPunct="0"/>
              <a:t>22</a:t>
            </a:fld>
            <a:endParaRPr lang="en-US" altLang="ko-KR" sz="1200">
              <a:ea typeface="굴림"/>
              <a:cs typeface="굴림"/>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AU" smtClean="0">
              <a:latin typeface="Times" pitchFamily="18" charset="0"/>
            </a:endParaRPr>
          </a:p>
        </p:txBody>
      </p:sp>
      <p:sp>
        <p:nvSpPr>
          <p:cNvPr id="46083"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1C080C31-0942-4C3B-9755-98AB37CC2116}" type="slidenum">
              <a:rPr lang="ko-KR" altLang="en-US" sz="1200">
                <a:ea typeface="굴림"/>
                <a:cs typeface="굴림"/>
              </a:rPr>
              <a:pPr algn="r" eaLnBrk="0" hangingPunct="0"/>
              <a:t>23</a:t>
            </a:fld>
            <a:endParaRPr lang="en-US" altLang="ko-KR" sz="1200">
              <a:ea typeface="굴림"/>
              <a:cs typeface="굴림"/>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AU" smtClean="0">
              <a:latin typeface="Times" pitchFamily="18" charset="0"/>
            </a:endParaRPr>
          </a:p>
        </p:txBody>
      </p:sp>
      <p:sp>
        <p:nvSpPr>
          <p:cNvPr id="48131"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2CC84317-4FDC-4F90-B3B0-CE3FDE665D54}" type="slidenum">
              <a:rPr lang="ko-KR" altLang="en-US" sz="1200">
                <a:ea typeface="굴림"/>
                <a:cs typeface="굴림"/>
              </a:rPr>
              <a:pPr algn="r" eaLnBrk="0" hangingPunct="0"/>
              <a:t>24</a:t>
            </a:fld>
            <a:endParaRPr lang="en-US" altLang="ko-KR" sz="1200">
              <a:ea typeface="굴림"/>
              <a:cs typeface="굴림"/>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AU" smtClean="0">
              <a:latin typeface="Times" pitchFamily="18" charset="0"/>
            </a:endParaRPr>
          </a:p>
        </p:txBody>
      </p:sp>
      <p:sp>
        <p:nvSpPr>
          <p:cNvPr id="52227"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09096FFE-6958-49B3-A5D1-9D359217A392}" type="slidenum">
              <a:rPr lang="ko-KR" altLang="en-US" sz="1200">
                <a:ea typeface="굴림"/>
                <a:cs typeface="굴림"/>
              </a:rPr>
              <a:pPr algn="r" eaLnBrk="0" hangingPunct="0"/>
              <a:t>25</a:t>
            </a:fld>
            <a:endParaRPr lang="en-US" altLang="ko-KR" sz="1200">
              <a:ea typeface="굴림"/>
              <a:cs typeface="굴림"/>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AU" smtClean="0">
              <a:latin typeface="Times" pitchFamily="18" charset="0"/>
            </a:endParaRPr>
          </a:p>
        </p:txBody>
      </p:sp>
      <p:sp>
        <p:nvSpPr>
          <p:cNvPr id="54275"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AE459E79-9A77-46DA-B97D-8E37F9603AAA}" type="slidenum">
              <a:rPr lang="ko-KR" altLang="en-US" sz="1200">
                <a:ea typeface="굴림"/>
                <a:cs typeface="굴림"/>
              </a:rPr>
              <a:pPr algn="r" eaLnBrk="0" hangingPunct="0"/>
              <a:t>26</a:t>
            </a:fld>
            <a:endParaRPr lang="en-US" altLang="ko-KR" sz="1200">
              <a:ea typeface="굴림"/>
              <a:cs typeface="굴림"/>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AU" smtClean="0">
              <a:latin typeface="Times" pitchFamily="18" charset="0"/>
            </a:endParaRPr>
          </a:p>
        </p:txBody>
      </p:sp>
      <p:sp>
        <p:nvSpPr>
          <p:cNvPr id="67588"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041A810A-F296-4FD3-829A-40D18577BC72}" type="slidenum">
              <a:rPr lang="ko-KR" altLang="en-US" sz="1200">
                <a:ea typeface="굴림"/>
                <a:cs typeface="굴림"/>
              </a:rPr>
              <a:pPr algn="r" eaLnBrk="0" hangingPunct="0"/>
              <a:t>3</a:t>
            </a:fld>
            <a:endParaRPr lang="en-US" altLang="ko-KR" sz="1200">
              <a:ea typeface="굴림"/>
              <a:cs typeface="굴림"/>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r>
              <a:rPr lang="en-AU" smtClean="0">
                <a:latin typeface="Times" pitchFamily="18" charset="0"/>
              </a:rPr>
              <a:t>Does this definition have any relevance to risk assessment? Does it matter as long as everyone uses the same definition?</a:t>
            </a:r>
          </a:p>
          <a:p>
            <a:r>
              <a:rPr lang="en-AU" smtClean="0">
                <a:latin typeface="Times" pitchFamily="18" charset="0"/>
              </a:rPr>
              <a:t>Tropical Cyclone vs post tropical cyclone: is this important?</a:t>
            </a:r>
          </a:p>
        </p:txBody>
      </p:sp>
      <p:sp>
        <p:nvSpPr>
          <p:cNvPr id="16387"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E07366A3-A86B-497D-9153-CFEEAAD73585}" type="slidenum">
              <a:rPr lang="ko-KR" altLang="en-US" sz="1200">
                <a:ea typeface="굴림"/>
                <a:cs typeface="굴림"/>
              </a:rPr>
              <a:pPr algn="r" eaLnBrk="0" hangingPunct="0"/>
              <a:t>4</a:t>
            </a:fld>
            <a:endParaRPr lang="en-US" altLang="ko-KR" sz="1200">
              <a:ea typeface="굴림"/>
              <a:cs typeface="굴림"/>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pPr eaLnBrk="1" hangingPunct="1">
              <a:spcBef>
                <a:spcPct val="50000"/>
              </a:spcBef>
            </a:pPr>
            <a:r>
              <a:rPr lang="en-AU" smtClean="0">
                <a:latin typeface="Times" pitchFamily="18" charset="0"/>
              </a:rPr>
              <a:t>But once we have it as a tropical cyclone we define the intensity by the maximum wind speed anywhere in the system, well, providing it isn’t from a tornado or mesovortex.</a:t>
            </a:r>
          </a:p>
          <a:p>
            <a:endParaRPr lang="en-AU" smtClean="0">
              <a:latin typeface="Times" pitchFamily="18" charset="0"/>
            </a:endParaRPr>
          </a:p>
        </p:txBody>
      </p:sp>
      <p:sp>
        <p:nvSpPr>
          <p:cNvPr id="18435"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4D1DDE74-3220-457E-A628-82F5FBFB165A}" type="slidenum">
              <a:rPr lang="ko-KR" altLang="en-US" sz="1200">
                <a:ea typeface="굴림"/>
                <a:cs typeface="굴림"/>
              </a:rPr>
              <a:pPr algn="r" eaLnBrk="0" hangingPunct="0"/>
              <a:t>5</a:t>
            </a:fld>
            <a:endParaRPr lang="en-US" altLang="ko-KR" sz="1200">
              <a:ea typeface="굴림"/>
              <a:cs typeface="굴림"/>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r>
              <a:rPr lang="en-AU" smtClean="0">
                <a:latin typeface="Times" pitchFamily="18" charset="0"/>
              </a:rPr>
              <a:t>Different terminology same thresholds…..sadly no.</a:t>
            </a:r>
          </a:p>
        </p:txBody>
      </p:sp>
      <p:sp>
        <p:nvSpPr>
          <p:cNvPr id="20483"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315FB8EA-16A2-410A-A676-05FFADB5CB74}" type="slidenum">
              <a:rPr lang="ko-KR" altLang="en-US" sz="1200">
                <a:ea typeface="굴림"/>
                <a:cs typeface="굴림"/>
              </a:rPr>
              <a:pPr algn="r" eaLnBrk="0" hangingPunct="0"/>
              <a:t>6</a:t>
            </a:fld>
            <a:endParaRPr lang="en-US" altLang="ko-KR" sz="1200">
              <a:ea typeface="굴림"/>
              <a:cs typeface="굴림"/>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r>
              <a:rPr lang="en-AU" smtClean="0">
                <a:latin typeface="Times" pitchFamily="18" charset="0"/>
              </a:rPr>
              <a:t>Christopher Strager’s comments on storm surge importance and on fetch. Importance of structure over max wind speed. </a:t>
            </a:r>
          </a:p>
        </p:txBody>
      </p:sp>
      <p:sp>
        <p:nvSpPr>
          <p:cNvPr id="22531"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9F980F4A-0F42-4A33-8A2A-811A1B6DA222}" type="slidenum">
              <a:rPr lang="ko-KR" altLang="en-US" sz="1200">
                <a:ea typeface="굴림"/>
                <a:cs typeface="굴림"/>
              </a:rPr>
              <a:pPr algn="r" eaLnBrk="0" hangingPunct="0"/>
              <a:t>7</a:t>
            </a:fld>
            <a:endParaRPr lang="en-US" altLang="ko-KR" sz="1200">
              <a:ea typeface="굴림"/>
              <a:cs typeface="굴림"/>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endParaRPr lang="en-AU" smtClean="0">
              <a:latin typeface="Times" pitchFamily="18" charset="0"/>
            </a:endParaRPr>
          </a:p>
        </p:txBody>
      </p:sp>
      <p:sp>
        <p:nvSpPr>
          <p:cNvPr id="24579"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0637C4C7-CC94-4155-A684-7E0A57D2780F}" type="slidenum">
              <a:rPr lang="ko-KR" altLang="en-US" sz="1200">
                <a:ea typeface="굴림"/>
                <a:cs typeface="굴림"/>
              </a:rPr>
              <a:pPr algn="r" eaLnBrk="0" hangingPunct="0"/>
              <a:t>8</a:t>
            </a:fld>
            <a:endParaRPr lang="en-US" altLang="ko-KR" sz="1200">
              <a:ea typeface="굴림"/>
              <a:cs typeface="굴림"/>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r>
              <a:rPr lang="en-AU" smtClean="0">
                <a:latin typeface="Times" pitchFamily="18" charset="0"/>
              </a:rPr>
              <a:t>TC databases maintained by RSMCs who often cannot measure storm surge (for example) </a:t>
            </a:r>
          </a:p>
          <a:p>
            <a:r>
              <a:rPr lang="en-AU" smtClean="0">
                <a:latin typeface="Times" pitchFamily="18" charset="0"/>
              </a:rPr>
              <a:t>Possible recommendations: NMHSs should endeavour to measure storm tide and storm surge for all TC impacts.</a:t>
            </a:r>
          </a:p>
          <a:p>
            <a:r>
              <a:rPr lang="en-AU" smtClean="0">
                <a:latin typeface="Times" pitchFamily="18" charset="0"/>
              </a:rPr>
              <a:t>EAG to develop guidelines on what associated hazards should be stored in TC databases. Should NMHSs keep separate databases for each subhazard</a:t>
            </a:r>
          </a:p>
        </p:txBody>
      </p:sp>
      <p:sp>
        <p:nvSpPr>
          <p:cNvPr id="26627"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52A7D798-F5DF-4EDD-A4C1-30CC907D64D2}" type="slidenum">
              <a:rPr lang="ko-KR" altLang="en-US" sz="1200">
                <a:ea typeface="굴림"/>
                <a:cs typeface="굴림"/>
              </a:rPr>
              <a:pPr algn="r" eaLnBrk="0" hangingPunct="0"/>
              <a:t>9</a:t>
            </a:fld>
            <a:endParaRPr lang="en-US" altLang="ko-KR" sz="1200">
              <a:ea typeface="굴림"/>
              <a:cs typeface="굴림"/>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2" name="제목 1"/>
          <p:cNvSpPr>
            <a:spLocks noGrp="1"/>
          </p:cNvSpPr>
          <p:nvPr>
            <p:ph type="ctrTitle"/>
          </p:nvPr>
        </p:nvSpPr>
        <p:spPr>
          <a:xfrm>
            <a:off x="685800" y="2130425"/>
            <a:ext cx="7772400" cy="1470025"/>
          </a:xfrm>
        </p:spPr>
        <p:txBody>
          <a:bodyPr/>
          <a:lstStyle/>
          <a:p>
            <a:r>
              <a:rPr lang="ko-KR" altLang="en-US" dirty="0" smtClean="0"/>
              <a:t>마스터 제목 스타일 편집</a:t>
            </a:r>
            <a:endParaRPr lang="en-GB"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AU" noProof="0" dirty="0" smtClean="0"/>
              <a:t>마스터 부제목 스타일 편집</a:t>
            </a:r>
            <a:endParaRPr lang="en-AU" noProof="0" dirty="0"/>
          </a:p>
        </p:txBody>
      </p:sp>
      <p:sp>
        <p:nvSpPr>
          <p:cNvPr id="6" name="바닥글 개체 틀 4"/>
          <p:cNvSpPr>
            <a:spLocks noGrp="1"/>
          </p:cNvSpPr>
          <p:nvPr>
            <p:ph type="ftr" sz="quarter" idx="10"/>
          </p:nvPr>
        </p:nvSpPr>
        <p:spPr/>
        <p:txBody>
          <a:bodyPr/>
          <a:lstStyle>
            <a:lvl1pPr>
              <a:defRPr/>
            </a:lvl1pPr>
          </a:lstStyle>
          <a:p>
            <a:pPr>
              <a:defRPr/>
            </a:pPr>
            <a:r>
              <a:rPr lang="en-US"/>
              <a:t>10-14 June 2013 WMO Headquarters Geneva, Switzerland Salle B  </a:t>
            </a:r>
            <a:endParaRPr lang="en-GB" b="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6" name="바닥글 개체 틀 4"/>
          <p:cNvSpPr>
            <a:spLocks noGrp="1"/>
          </p:cNvSpPr>
          <p:nvPr>
            <p:ph type="ftr" sz="quarter" idx="10"/>
          </p:nvPr>
        </p:nvSpPr>
        <p:spPr/>
        <p:txBody>
          <a:bodyPr/>
          <a:lstStyle>
            <a:lvl1pPr>
              <a:defRPr/>
            </a:lvl1pPr>
          </a:lstStyle>
          <a:p>
            <a:pPr>
              <a:defRPr/>
            </a:pPr>
            <a:r>
              <a:rPr lang="en-US"/>
              <a:t>10-14 June 2013 WMO Headquarters Geneva, Switzerland Salle B  </a:t>
            </a:r>
            <a:endParaRPr lang="en-GB" b="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6"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내용 개체 틀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4" name="내용 개체 틀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7" name="바닥글 개체 틀 4"/>
          <p:cNvSpPr>
            <a:spLocks noGrp="1"/>
          </p:cNvSpPr>
          <p:nvPr>
            <p:ph type="ftr" sz="quarter" idx="10"/>
          </p:nvPr>
        </p:nvSpPr>
        <p:spPr/>
        <p:txBody>
          <a:bodyPr/>
          <a:lstStyle>
            <a:lvl1pPr>
              <a:defRPr/>
            </a:lvl1pPr>
          </a:lstStyle>
          <a:p>
            <a:pPr>
              <a:defRPr/>
            </a:pPr>
            <a:r>
              <a:rPr lang="en-US"/>
              <a:t>10-14 June 2013 WMO Headquarters Geneva, Switzerland Salle B  </a:t>
            </a:r>
            <a:endParaRPr lang="en-GB" b="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4"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2" name="제목 1"/>
          <p:cNvSpPr>
            <a:spLocks noGrp="1"/>
          </p:cNvSpPr>
          <p:nvPr>
            <p:ph type="title"/>
          </p:nvPr>
        </p:nvSpPr>
        <p:spPr/>
        <p:txBody>
          <a:bodyPr/>
          <a:lstStyle/>
          <a:p>
            <a:r>
              <a:rPr lang="ko-KR" altLang="en-US" smtClean="0"/>
              <a:t>마스터 제목 스타일 편집</a:t>
            </a:r>
            <a:endParaRPr lang="en-GB"/>
          </a:p>
        </p:txBody>
      </p:sp>
      <p:sp>
        <p:nvSpPr>
          <p:cNvPr id="5" name="바닥글 개체 틀 4"/>
          <p:cNvSpPr>
            <a:spLocks noGrp="1"/>
          </p:cNvSpPr>
          <p:nvPr>
            <p:ph type="ftr" sz="quarter" idx="10"/>
          </p:nvPr>
        </p:nvSpPr>
        <p:spPr/>
        <p:txBody>
          <a:bodyPr/>
          <a:lstStyle>
            <a:lvl1pPr>
              <a:defRPr/>
            </a:lvl1pPr>
          </a:lstStyle>
          <a:p>
            <a:pPr>
              <a:defRPr/>
            </a:pPr>
            <a:r>
              <a:rPr lang="en-US"/>
              <a:t>10-14 June 2013 WMO Headquarters Geneva, Switzerland Salle B  </a:t>
            </a:r>
            <a:endParaRPr lang="en-GB" b="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6"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en-GB"/>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7" name="바닥글 개체 틀 4"/>
          <p:cNvSpPr>
            <a:spLocks noGrp="1"/>
          </p:cNvSpPr>
          <p:nvPr>
            <p:ph type="ftr" sz="quarter" idx="10"/>
          </p:nvPr>
        </p:nvSpPr>
        <p:spPr/>
        <p:txBody>
          <a:bodyPr/>
          <a:lstStyle>
            <a:lvl1pPr>
              <a:defRPr/>
            </a:lvl1pPr>
          </a:lstStyle>
          <a:p>
            <a:pPr>
              <a:defRPr/>
            </a:pPr>
            <a:r>
              <a:rPr lang="en-US"/>
              <a:t>10-14 June 2013 WMO Headquarters Geneva, Switzerland Salle B  </a:t>
            </a:r>
            <a:endParaRPr lang="en-GB" b="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6"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en-GB"/>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7" name="바닥글 개체 틀 4"/>
          <p:cNvSpPr>
            <a:spLocks noGrp="1"/>
          </p:cNvSpPr>
          <p:nvPr>
            <p:ph type="ftr" sz="quarter" idx="10"/>
          </p:nvPr>
        </p:nvSpPr>
        <p:spPr/>
        <p:txBody>
          <a:bodyPr/>
          <a:lstStyle>
            <a:lvl1pPr>
              <a:defRPr/>
            </a:lvl1pPr>
          </a:lstStyle>
          <a:p>
            <a:pPr>
              <a:defRPr/>
            </a:pPr>
            <a:r>
              <a:rPr lang="en-US"/>
              <a:t>10-14 June 2013 WMO Headquarters Geneva, Switzerland Salle B  </a:t>
            </a:r>
            <a:endParaRPr lang="en-GB" b="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6" name="바닥글 개체 틀 4"/>
          <p:cNvSpPr>
            <a:spLocks noGrp="1"/>
          </p:cNvSpPr>
          <p:nvPr>
            <p:ph type="ftr" sz="quarter" idx="10"/>
          </p:nvPr>
        </p:nvSpPr>
        <p:spPr/>
        <p:txBody>
          <a:bodyPr/>
          <a:lstStyle>
            <a:lvl1pPr>
              <a:defRPr/>
            </a:lvl1pPr>
          </a:lstStyle>
          <a:p>
            <a:pPr>
              <a:defRPr/>
            </a:pPr>
            <a:r>
              <a:rPr lang="en-US"/>
              <a:t>10-14 June 2013 WMO Headquarters Geneva, Switzerland Salle B  </a:t>
            </a:r>
            <a:endParaRPr lang="en-GB" b="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381000" y="1447800"/>
            <a:ext cx="8382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9" name="바닥글 개체 틀 4"/>
          <p:cNvSpPr>
            <a:spLocks noGrp="1"/>
          </p:cNvSpPr>
          <p:nvPr>
            <p:ph type="ftr" sz="quarter" idx="3"/>
          </p:nvPr>
        </p:nvSpPr>
        <p:spPr>
          <a:xfrm>
            <a:off x="152400" y="6356350"/>
            <a:ext cx="4800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b="1">
                <a:solidFill>
                  <a:srgbClr val="898989"/>
                </a:solidFill>
                <a:latin typeface="Arial" charset="0"/>
              </a:defRPr>
            </a:lvl1pPr>
          </a:lstStyle>
          <a:p>
            <a:pPr>
              <a:defRPr/>
            </a:pPr>
            <a:r>
              <a:rPr lang="en-US"/>
              <a:t>10-14 June 2013 WMO Headquarters Geneva, Switzerland Salle B  </a:t>
            </a:r>
            <a:endParaRPr lang="en-GB"/>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sldNum="0" hdr="0" dt="0"/>
  <p:txStyles>
    <p:titleStyle>
      <a:lvl1pPr algn="l" rtl="0" eaLnBrk="0" fontAlgn="base" hangingPunct="0">
        <a:spcBef>
          <a:spcPct val="0"/>
        </a:spcBef>
        <a:spcAft>
          <a:spcPct val="0"/>
        </a:spcAft>
        <a:defRPr sz="3600" b="1">
          <a:solidFill>
            <a:schemeClr val="tx2"/>
          </a:solidFill>
          <a:latin typeface="Arial" charset="0"/>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Times" charset="0"/>
        </a:defRPr>
      </a:lvl6pPr>
      <a:lvl7pPr marL="914400" algn="l" rtl="0" fontAlgn="base">
        <a:spcBef>
          <a:spcPct val="0"/>
        </a:spcBef>
        <a:spcAft>
          <a:spcPct val="0"/>
        </a:spcAft>
        <a:defRPr sz="3600" b="1">
          <a:solidFill>
            <a:schemeClr val="tx2"/>
          </a:solidFill>
          <a:latin typeface="Times" charset="0"/>
        </a:defRPr>
      </a:lvl7pPr>
      <a:lvl8pPr marL="1371600" algn="l" rtl="0" fontAlgn="base">
        <a:spcBef>
          <a:spcPct val="0"/>
        </a:spcBef>
        <a:spcAft>
          <a:spcPct val="0"/>
        </a:spcAft>
        <a:defRPr sz="3600" b="1">
          <a:solidFill>
            <a:schemeClr val="tx2"/>
          </a:solidFill>
          <a:latin typeface="Times" charset="0"/>
        </a:defRPr>
      </a:lvl8pPr>
      <a:lvl9pPr marL="1828800" algn="l" rtl="0" fontAlgn="base">
        <a:spcBef>
          <a:spcPct val="0"/>
        </a:spcBef>
        <a:spcAft>
          <a:spcPct val="0"/>
        </a:spcAft>
        <a:defRPr sz="3600" b="1">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11266" name="Rectangle 6"/>
          <p:cNvSpPr>
            <a:spLocks noGrp="1" noChangeArrowheads="1"/>
          </p:cNvSpPr>
          <p:nvPr>
            <p:ph type="subTitle" idx="1"/>
          </p:nvPr>
        </p:nvSpPr>
        <p:spPr>
          <a:xfrm>
            <a:off x="533400" y="2057400"/>
            <a:ext cx="8305800" cy="3962400"/>
          </a:xfrm>
        </p:spPr>
        <p:txBody>
          <a:bodyPr anchor="ctr"/>
          <a:lstStyle/>
          <a:p>
            <a:r>
              <a:rPr lang="en-US" sz="2800" b="1" smtClean="0">
                <a:latin typeface="Calibri" pitchFamily="34" charset="0"/>
              </a:rPr>
              <a:t>Session 4: Activities of WMO Technical Programmes for Development of Guidelines, Manuals</a:t>
            </a:r>
          </a:p>
          <a:p>
            <a:r>
              <a:rPr lang="en-US" sz="2800" b="1" smtClean="0">
                <a:latin typeface="Calibri" pitchFamily="34" charset="0"/>
              </a:rPr>
              <a:t>and Standards for Monitoring, Detection, Development of Databases, Metadata and</a:t>
            </a:r>
          </a:p>
          <a:p>
            <a:r>
              <a:rPr lang="en-US" sz="2800" b="1" smtClean="0">
                <a:latin typeface="Calibri" pitchFamily="34" charset="0"/>
              </a:rPr>
              <a:t>Hazard Analysis to Support Risk Assessment</a:t>
            </a:r>
            <a:endParaRPr lang="en-US" sz="2800" smtClean="0">
              <a:latin typeface="Calibri" pitchFamily="34" charset="0"/>
            </a:endParaRPr>
          </a:p>
          <a:p>
            <a:r>
              <a:rPr lang="en-US" sz="4000" b="1" smtClean="0">
                <a:latin typeface="Calibri" pitchFamily="34" charset="0"/>
              </a:rPr>
              <a:t>Tropical Cyclone Programme</a:t>
            </a:r>
          </a:p>
          <a:p>
            <a:pPr eaLnBrk="1" hangingPunct="1"/>
            <a:r>
              <a:rPr lang="en-US" altLang="ko-KR" sz="2000" smtClean="0">
                <a:solidFill>
                  <a:schemeClr val="bg1"/>
                </a:solidFill>
                <a:latin typeface="Arial Narrow" pitchFamily="34" charset="0"/>
                <a:ea typeface="굴림"/>
                <a:cs typeface="굴림"/>
              </a:rPr>
              <a:t>Andrew Burton       A.Burton@bom.gov.au</a:t>
            </a:r>
          </a:p>
        </p:txBody>
      </p:sp>
      <p:sp>
        <p:nvSpPr>
          <p:cNvPr id="11267" name="Rectangle 9"/>
          <p:cNvSpPr>
            <a:spLocks noChangeArrowheads="1"/>
          </p:cNvSpPr>
          <p:nvPr/>
        </p:nvSpPr>
        <p:spPr bwMode="auto">
          <a:xfrm>
            <a:off x="228600" y="1371600"/>
            <a:ext cx="1524000" cy="304800"/>
          </a:xfrm>
          <a:prstGeom prst="rect">
            <a:avLst/>
          </a:prstGeom>
          <a:noFill/>
          <a:ln w="9525">
            <a:noFill/>
            <a:miter lim="800000"/>
            <a:headEnd/>
            <a:tailEnd/>
          </a:ln>
        </p:spPr>
        <p:txBody>
          <a:bodyPr anchor="ctr"/>
          <a:lstStyle/>
          <a:p>
            <a:pPr algn="ctr">
              <a:spcBef>
                <a:spcPct val="20000"/>
              </a:spcBef>
            </a:pPr>
            <a:r>
              <a:rPr lang="en-US" altLang="ko-KR" sz="1800">
                <a:solidFill>
                  <a:schemeClr val="bg1"/>
                </a:solidFill>
                <a:latin typeface="Arial Black" pitchFamily="34" charset="0"/>
                <a:ea typeface="굴림"/>
                <a:cs typeface="굴림"/>
              </a:rPr>
              <a:t>WMO</a:t>
            </a:r>
            <a:endParaRPr lang="en-US" altLang="ko-KR" sz="1400">
              <a:solidFill>
                <a:schemeClr val="bg1"/>
              </a:solidFill>
              <a:latin typeface="Arial Black" pitchFamily="34" charset="0"/>
              <a:ea typeface="굴림"/>
              <a:cs typeface="굴림"/>
            </a:endParaRPr>
          </a:p>
        </p:txBody>
      </p:sp>
      <p:sp>
        <p:nvSpPr>
          <p:cNvPr id="11268" name="Footer Placeholder 1"/>
          <p:cNvSpPr txBox="1">
            <a:spLocks noGrp="1"/>
          </p:cNvSpPr>
          <p:nvPr/>
        </p:nvSpPr>
        <p:spPr bwMode="auto">
          <a:xfrm>
            <a:off x="152400" y="6356350"/>
            <a:ext cx="5334000" cy="501650"/>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Hazard/Risk Workshop 10-14 June 2013 WMO Geneva, Switzerland  </a:t>
            </a:r>
            <a:endParaRPr lang="en-GB" sz="1200">
              <a:solidFill>
                <a:srgbClr val="898989"/>
              </a:solidFill>
              <a:latin typeface="Arial" charset="0"/>
            </a:endParaRPr>
          </a:p>
        </p:txBody>
      </p:sp>
      <p:sp>
        <p:nvSpPr>
          <p:cNvPr id="11269" name="Rectangle 5"/>
          <p:cNvSpPr>
            <a:spLocks noChangeArrowheads="1"/>
          </p:cNvSpPr>
          <p:nvPr/>
        </p:nvSpPr>
        <p:spPr bwMode="auto">
          <a:xfrm>
            <a:off x="2057400" y="228600"/>
            <a:ext cx="7086600" cy="1524000"/>
          </a:xfrm>
          <a:prstGeom prst="rect">
            <a:avLst/>
          </a:prstGeom>
          <a:noFill/>
          <a:ln w="9525">
            <a:noFill/>
            <a:miter lim="800000"/>
            <a:headEnd/>
            <a:tailEnd/>
          </a:ln>
        </p:spPr>
        <p:txBody>
          <a:bodyPr anchor="ctr"/>
          <a:lstStyle/>
          <a:p>
            <a:r>
              <a:rPr lang="en-US" sz="3200">
                <a:solidFill>
                  <a:schemeClr val="bg1"/>
                </a:solidFill>
                <a:latin typeface="Calibri" pitchFamily="34" charset="0"/>
              </a:rPr>
              <a:t>First Technical Workshop on Standards for Hazard Monitoring, Data, Metadata and Analysis to Support Risk Assessment</a:t>
            </a:r>
            <a:r>
              <a:rPr lang="en-US" sz="3600">
                <a:solidFill>
                  <a:schemeClr val="bg1"/>
                </a:solidFill>
                <a:latin typeface="Calibri" pitchFamily="34" charset="0"/>
              </a:rPr>
              <a:t> </a:t>
            </a:r>
            <a:endParaRPr lang="en-US" altLang="ko-KR" sz="3600" i="1">
              <a:solidFill>
                <a:schemeClr val="bg1"/>
              </a:solidFill>
              <a:latin typeface="Calibri" pitchFamily="34" charset="0"/>
              <a:ea typeface="굴림"/>
              <a:cs typeface="굴림"/>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49" name="Picture 3" descr="tc-sizes"/>
          <p:cNvPicPr>
            <a:picLocks noChangeAspect="1" noChangeArrowheads="1"/>
          </p:cNvPicPr>
          <p:nvPr/>
        </p:nvPicPr>
        <p:blipFill>
          <a:blip r:embed="rId2"/>
          <a:srcRect/>
          <a:stretch>
            <a:fillRect/>
          </a:stretch>
        </p:blipFill>
        <p:spPr bwMode="auto">
          <a:xfrm>
            <a:off x="1219200" y="1295400"/>
            <a:ext cx="7620000" cy="7234238"/>
          </a:xfrm>
          <a:prstGeom prst="rect">
            <a:avLst/>
          </a:prstGeom>
          <a:noFill/>
          <a:ln w="9525">
            <a:noFill/>
            <a:miter lim="800000"/>
            <a:headEnd/>
            <a:tailEnd/>
          </a:ln>
        </p:spPr>
      </p:pic>
      <p:sp>
        <p:nvSpPr>
          <p:cNvPr id="27650" name="Rectangle 4"/>
          <p:cNvSpPr>
            <a:spLocks noChangeArrowheads="1"/>
          </p:cNvSpPr>
          <p:nvPr/>
        </p:nvSpPr>
        <p:spPr bwMode="auto">
          <a:xfrm>
            <a:off x="1763713" y="392113"/>
            <a:ext cx="1878012" cy="457200"/>
          </a:xfrm>
          <a:prstGeom prst="rect">
            <a:avLst/>
          </a:prstGeom>
          <a:noFill/>
          <a:ln w="9525">
            <a:noFill/>
            <a:miter lim="800000"/>
            <a:headEnd/>
            <a:tailEnd/>
          </a:ln>
        </p:spPr>
        <p:txBody>
          <a:bodyPr wrap="none">
            <a:spAutoFit/>
          </a:bodyPr>
          <a:lstStyle/>
          <a:p>
            <a:r>
              <a:rPr lang="en-AU">
                <a:solidFill>
                  <a:schemeClr val="bg1"/>
                </a:solidFill>
                <a:latin typeface="Arial" charset="0"/>
                <a:ea typeface="ＭＳ Ｐゴシック"/>
                <a:cs typeface="ＭＳ Ｐゴシック"/>
              </a:rPr>
              <a:t>Size matters</a:t>
            </a:r>
          </a:p>
        </p:txBody>
      </p:sp>
      <p:sp>
        <p:nvSpPr>
          <p:cNvPr id="27651" name="Title 5"/>
          <p:cNvSpPr>
            <a:spLocks/>
          </p:cNvSpPr>
          <p:nvPr/>
        </p:nvSpPr>
        <p:spPr bwMode="auto">
          <a:xfrm>
            <a:off x="12954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r>
            <a:br>
              <a:rPr lang="en-AU" sz="3600" b="1">
                <a:solidFill>
                  <a:schemeClr val="tx2"/>
                </a:solidFill>
                <a:latin typeface="Calibri" pitchFamily="34" charset="0"/>
              </a:rPr>
            </a:br>
            <a:endParaRPr lang="en-AU" sz="3600" b="1">
              <a:solidFill>
                <a:schemeClr val="tx2"/>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18" name="Picture 2" descr="kerry_tracy_schematic"/>
          <p:cNvPicPr>
            <a:picLocks noChangeAspect="1" noChangeArrowheads="1"/>
          </p:cNvPicPr>
          <p:nvPr/>
        </p:nvPicPr>
        <p:blipFill>
          <a:blip r:embed="rId3"/>
          <a:srcRect/>
          <a:stretch>
            <a:fillRect/>
          </a:stretch>
        </p:blipFill>
        <p:spPr bwMode="auto">
          <a:xfrm>
            <a:off x="2133600" y="1600200"/>
            <a:ext cx="4675188" cy="4675188"/>
          </a:xfrm>
          <a:prstGeom prst="rect">
            <a:avLst/>
          </a:prstGeom>
          <a:noFill/>
          <a:ln w="9525">
            <a:noFill/>
            <a:miter lim="800000"/>
            <a:headEnd/>
            <a:tailEnd/>
          </a:ln>
        </p:spPr>
      </p:pic>
      <p:sp>
        <p:nvSpPr>
          <p:cNvPr id="28674" name="Rectangle 3"/>
          <p:cNvSpPr>
            <a:spLocks noChangeArrowheads="1"/>
          </p:cNvSpPr>
          <p:nvPr/>
        </p:nvSpPr>
        <p:spPr bwMode="auto">
          <a:xfrm>
            <a:off x="1908175" y="692150"/>
            <a:ext cx="5848350" cy="457200"/>
          </a:xfrm>
          <a:prstGeom prst="rect">
            <a:avLst/>
          </a:prstGeom>
          <a:noFill/>
          <a:ln w="9525">
            <a:noFill/>
            <a:miter lim="800000"/>
            <a:headEnd/>
            <a:tailEnd/>
          </a:ln>
        </p:spPr>
        <p:txBody>
          <a:bodyPr wrap="none">
            <a:spAutoFit/>
          </a:bodyPr>
          <a:lstStyle/>
          <a:p>
            <a:r>
              <a:rPr lang="en-AU">
                <a:solidFill>
                  <a:srgbClr val="1F5C80"/>
                </a:solidFill>
                <a:latin typeface="Arial" charset="0"/>
                <a:ea typeface="ＭＳ Ｐゴシック"/>
                <a:cs typeface="ＭＳ Ｐゴシック"/>
              </a:rPr>
              <a:t>“Available in a range of shapes and sizes”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ssolve">
                                      <p:cBhvr>
                                        <p:cTn id="7"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32771" name="Text Box 4"/>
          <p:cNvSpPr txBox="1">
            <a:spLocks noChangeArrowheads="1"/>
          </p:cNvSpPr>
          <p:nvPr/>
        </p:nvSpPr>
        <p:spPr bwMode="auto">
          <a:xfrm>
            <a:off x="990600" y="18288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High level of dependence on satellites. </a:t>
            </a:r>
          </a:p>
        </p:txBody>
      </p:sp>
      <p:sp>
        <p:nvSpPr>
          <p:cNvPr id="32773"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Observation networks</a:t>
            </a:r>
          </a:p>
        </p:txBody>
      </p:sp>
      <p:sp>
        <p:nvSpPr>
          <p:cNvPr id="32774" name="Text Box 4"/>
          <p:cNvSpPr txBox="1">
            <a:spLocks noChangeArrowheads="1"/>
          </p:cNvSpPr>
          <p:nvPr/>
        </p:nvSpPr>
        <p:spPr bwMode="auto">
          <a:xfrm>
            <a:off x="914400" y="27432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Consequence: brevity of useful historical TC record </a:t>
            </a:r>
          </a:p>
        </p:txBody>
      </p:sp>
      <p:sp>
        <p:nvSpPr>
          <p:cNvPr id="32775" name="Text Box 4"/>
          <p:cNvSpPr txBox="1">
            <a:spLocks noChangeArrowheads="1"/>
          </p:cNvSpPr>
          <p:nvPr/>
        </p:nvSpPr>
        <p:spPr bwMode="auto">
          <a:xfrm>
            <a:off x="990600" y="38862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Observing networks can affect paradigms.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34819" name="Text Box 4"/>
          <p:cNvSpPr txBox="1">
            <a:spLocks noChangeArrowheads="1"/>
          </p:cNvSpPr>
          <p:nvPr/>
        </p:nvSpPr>
        <p:spPr bwMode="auto">
          <a:xfrm>
            <a:off x="838200" y="2057400"/>
            <a:ext cx="7696200" cy="2647950"/>
          </a:xfrm>
          <a:prstGeom prst="rect">
            <a:avLst/>
          </a:prstGeom>
          <a:noFill/>
          <a:ln w="9525">
            <a:noFill/>
            <a:miter lim="800000"/>
            <a:headEnd/>
            <a:tailEnd/>
          </a:ln>
        </p:spPr>
        <p:txBody>
          <a:bodyPr>
            <a:spAutoFit/>
          </a:bodyPr>
          <a:lstStyle/>
          <a:p>
            <a:pPr>
              <a:spcBef>
                <a:spcPct val="50000"/>
              </a:spcBef>
            </a:pPr>
            <a:r>
              <a:rPr lang="en-AU">
                <a:latin typeface="Calibri" pitchFamily="34" charset="0"/>
              </a:rPr>
              <a:t>Maintained by RSMCs, TCWCs</a:t>
            </a:r>
          </a:p>
          <a:p>
            <a:pPr>
              <a:spcBef>
                <a:spcPct val="50000"/>
              </a:spcBef>
            </a:pPr>
            <a:r>
              <a:rPr lang="en-AU">
                <a:latin typeface="Calibri" pitchFamily="34" charset="0"/>
              </a:rPr>
              <a:t>IBTrACS commenced 2009 – “a game changer”</a:t>
            </a:r>
          </a:p>
          <a:p>
            <a:pPr>
              <a:spcBef>
                <a:spcPct val="50000"/>
              </a:spcBef>
            </a:pPr>
            <a:r>
              <a:rPr lang="en-AU">
                <a:latin typeface="Calibri" pitchFamily="34" charset="0"/>
              </a:rPr>
              <a:t>All best track data provided to IBTrACS</a:t>
            </a:r>
          </a:p>
          <a:p>
            <a:pPr>
              <a:spcBef>
                <a:spcPct val="50000"/>
              </a:spcBef>
            </a:pPr>
            <a:r>
              <a:rPr lang="en-AU">
                <a:latin typeface="Calibri" pitchFamily="34" charset="0"/>
              </a:rPr>
              <a:t>Global coverage, standardisation. </a:t>
            </a:r>
          </a:p>
          <a:p>
            <a:pPr>
              <a:spcBef>
                <a:spcPct val="50000"/>
              </a:spcBef>
            </a:pPr>
            <a:r>
              <a:rPr lang="en-AU">
                <a:latin typeface="Calibri" pitchFamily="34" charset="0"/>
              </a:rPr>
              <a:t>IBTrACS team deal with different formats from the agencies. </a:t>
            </a:r>
          </a:p>
        </p:txBody>
      </p:sp>
      <p:sp>
        <p:nvSpPr>
          <p:cNvPr id="34821"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Historical databases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txBox="1">
            <a:spLocks noGrp="1"/>
          </p:cNvSpPr>
          <p:nvPr/>
        </p:nvSpPr>
        <p:spPr bwMode="auto">
          <a:xfrm>
            <a:off x="8893175" y="6629400"/>
            <a:ext cx="250825" cy="228600"/>
          </a:xfrm>
          <a:prstGeom prst="rect">
            <a:avLst/>
          </a:prstGeom>
          <a:noFill/>
          <a:ln w="12700">
            <a:miter lim="800000"/>
            <a:headEnd/>
            <a:tailEnd/>
          </a:ln>
        </p:spPr>
        <p:txBody>
          <a:bodyPr wrap="none" anchor="b"/>
          <a:lstStyle/>
          <a:p>
            <a:pPr algn="r">
              <a:defRPr/>
            </a:pPr>
            <a:fld id="{052E19A5-7586-419A-B90B-DCFA6C1E185B}" type="slidenum">
              <a:rPr lang="en-US" sz="1000">
                <a:latin typeface="+mn-lt"/>
                <a:ea typeface="Lucida Grande" charset="0"/>
                <a:cs typeface="Lucida Grande" charset="0"/>
                <a:sym typeface="Lucida Grande" charset="0"/>
              </a:rPr>
              <a:pPr algn="r">
                <a:defRPr/>
              </a:pPr>
              <a:t>14</a:t>
            </a:fld>
            <a:endParaRPr lang="en-US" sz="1000">
              <a:latin typeface="+mn-lt"/>
              <a:ea typeface="Lucida Grande" charset="0"/>
              <a:cs typeface="Lucida Grande" charset="0"/>
              <a:sym typeface="Lucida Grande" charset="0"/>
            </a:endParaRPr>
          </a:p>
        </p:txBody>
      </p:sp>
      <p:sp>
        <p:nvSpPr>
          <p:cNvPr id="68611" name="Freeform 1"/>
          <p:cNvSpPr>
            <a:spLocks/>
          </p:cNvSpPr>
          <p:nvPr/>
        </p:nvSpPr>
        <p:spPr bwMode="auto">
          <a:xfrm>
            <a:off x="500063" y="5945188"/>
            <a:ext cx="4940300" cy="920750"/>
          </a:xfrm>
          <a:custGeom>
            <a:avLst/>
            <a:gdLst>
              <a:gd name="T0" fmla="*/ 0 w 21600"/>
              <a:gd name="T1" fmla="*/ 128 h 21600"/>
              <a:gd name="T2" fmla="*/ 21600 w 21600"/>
              <a:gd name="T3" fmla="*/ 21600 h 21600"/>
              <a:gd name="T4" fmla="*/ 16039 w 21600"/>
              <a:gd name="T5" fmla="*/ 21600 h 21600"/>
              <a:gd name="T6" fmla="*/ 3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chemeClr val="accent1">
              <a:alpha val="39999"/>
            </a:schemeClr>
          </a:solidFill>
          <a:ln w="9525" cap="flat">
            <a:noFill/>
            <a:round/>
            <a:headEnd type="none" w="med" len="med"/>
            <a:tailEnd type="none" w="med" len="med"/>
          </a:ln>
        </p:spPr>
        <p:txBody>
          <a:bodyPr lIns="0" tIns="0" rIns="0" bIns="0"/>
          <a:lstStyle/>
          <a:p>
            <a:endParaRPr lang="en-US"/>
          </a:p>
        </p:txBody>
      </p:sp>
      <p:sp>
        <p:nvSpPr>
          <p:cNvPr id="68612" name="Freeform 2"/>
          <p:cNvSpPr>
            <a:spLocks/>
          </p:cNvSpPr>
          <p:nvPr/>
        </p:nvSpPr>
        <p:spPr bwMode="auto">
          <a:xfrm>
            <a:off x="485775" y="5938838"/>
            <a:ext cx="3690938" cy="933450"/>
          </a:xfrm>
          <a:custGeom>
            <a:avLst/>
            <a:gdLst>
              <a:gd name="T0" fmla="*/ 0 w 21600"/>
              <a:gd name="T1" fmla="*/ 0 h 21600"/>
              <a:gd name="T2" fmla="*/ 21600 w 21600"/>
              <a:gd name="T3" fmla="*/ 21490 h 21600"/>
              <a:gd name="T4" fmla="*/ 17057 w 21600"/>
              <a:gd name="T5" fmla="*/ 21600 h 21600"/>
              <a:gd name="T6" fmla="*/ 46 w 21600"/>
              <a:gd name="T7" fmla="*/ 1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sp>
        <p:nvSpPr>
          <p:cNvPr id="68613" name="AutoShape 3"/>
          <p:cNvSpPr>
            <a:spLocks/>
          </p:cNvSpPr>
          <p:nvPr/>
        </p:nvSpPr>
        <p:spPr bwMode="auto">
          <a:xfrm>
            <a:off x="-4763" y="5791200"/>
            <a:ext cx="3400426" cy="1079500"/>
          </a:xfrm>
          <a:prstGeom prst="rtTriangle">
            <a:avLst/>
          </a:prstGeom>
          <a:blipFill dpi="0" rotWithShape="0">
            <a:blip r:embed="rId3"/>
            <a:srcRect/>
            <a:stretch>
              <a:fillRect/>
            </a:stretch>
          </a:blipFill>
          <a:ln w="12700" cap="rnd">
            <a:noFill/>
            <a:round/>
            <a:headEnd/>
            <a:tailEnd/>
          </a:ln>
        </p:spPr>
        <p:txBody>
          <a:bodyPr lIns="0" tIns="0" rIns="0" bIns="0"/>
          <a:lstStyle/>
          <a:p>
            <a:pPr algn="ctr"/>
            <a:endParaRPr lang="en-AU" sz="4200">
              <a:solidFill>
                <a:srgbClr val="000000"/>
              </a:solidFill>
              <a:latin typeface="Gill Sans" charset="0"/>
              <a:sym typeface="Gill Sans" charset="0"/>
            </a:endParaRPr>
          </a:p>
        </p:txBody>
      </p:sp>
      <p:sp>
        <p:nvSpPr>
          <p:cNvPr id="68614" name="Line 4"/>
          <p:cNvSpPr>
            <a:spLocks noChangeShapeType="1"/>
          </p:cNvSpPr>
          <p:nvPr/>
        </p:nvSpPr>
        <p:spPr bwMode="auto">
          <a:xfrm>
            <a:off x="-7938" y="5786438"/>
            <a:ext cx="3403601" cy="1084262"/>
          </a:xfrm>
          <a:prstGeom prst="line">
            <a:avLst/>
          </a:prstGeom>
          <a:noFill/>
          <a:ln w="12065">
            <a:solidFill>
              <a:srgbClr val="5EA3B4"/>
            </a:solidFill>
            <a:miter lim="800000"/>
            <a:headEnd/>
            <a:tailEnd/>
          </a:ln>
        </p:spPr>
        <p:txBody>
          <a:bodyPr lIns="0" tIns="0" rIns="0" bIns="0"/>
          <a:lstStyle/>
          <a:p>
            <a:endParaRPr lang="en-US"/>
          </a:p>
        </p:txBody>
      </p:sp>
      <p:pic>
        <p:nvPicPr>
          <p:cNvPr id="68615" name="Picture 5"/>
          <p:cNvPicPr>
            <a:picLocks noChangeAspect="1" noChangeArrowheads="1"/>
          </p:cNvPicPr>
          <p:nvPr/>
        </p:nvPicPr>
        <p:blipFill>
          <a:blip r:embed="rId4"/>
          <a:srcRect/>
          <a:stretch>
            <a:fillRect/>
          </a:stretch>
        </p:blipFill>
        <p:spPr bwMode="auto">
          <a:xfrm>
            <a:off x="0" y="6569075"/>
            <a:ext cx="2438400" cy="288925"/>
          </a:xfrm>
          <a:prstGeom prst="rect">
            <a:avLst/>
          </a:prstGeom>
          <a:noFill/>
          <a:ln w="9525">
            <a:noFill/>
            <a:miter lim="800000"/>
            <a:headEnd/>
            <a:tailEnd/>
          </a:ln>
        </p:spPr>
      </p:pic>
      <p:sp>
        <p:nvSpPr>
          <p:cNvPr id="68616" name="Rectangle 6"/>
          <p:cNvSpPr>
            <a:spLocks/>
          </p:cNvSpPr>
          <p:nvPr/>
        </p:nvSpPr>
        <p:spPr bwMode="auto">
          <a:xfrm>
            <a:off x="7148513" y="6629400"/>
            <a:ext cx="1930400" cy="228600"/>
          </a:xfrm>
          <a:prstGeom prst="rect">
            <a:avLst/>
          </a:prstGeom>
          <a:noFill/>
          <a:ln w="12700" cap="rnd">
            <a:noFill/>
            <a:round/>
            <a:headEnd/>
            <a:tailEnd/>
          </a:ln>
        </p:spPr>
        <p:txBody>
          <a:bodyPr lIns="38100" tIns="38100" rIns="38100" bIns="38100" anchor="b"/>
          <a:lstStyle/>
          <a:p>
            <a:pPr algn="ctr"/>
            <a:r>
              <a:rPr lang="en-US" sz="1000">
                <a:latin typeface="Lucida Grande" charset="0"/>
                <a:sym typeface="Lucida Grande" charset="0"/>
              </a:rPr>
              <a:t>11-13 April 2011</a:t>
            </a:r>
          </a:p>
        </p:txBody>
      </p:sp>
      <p:sp>
        <p:nvSpPr>
          <p:cNvPr id="68617" name="Rectangle 7"/>
          <p:cNvSpPr>
            <a:spLocks/>
          </p:cNvSpPr>
          <p:nvPr/>
        </p:nvSpPr>
        <p:spPr bwMode="auto">
          <a:xfrm>
            <a:off x="5192713" y="6629400"/>
            <a:ext cx="2363787" cy="228600"/>
          </a:xfrm>
          <a:prstGeom prst="rect">
            <a:avLst/>
          </a:prstGeom>
          <a:noFill/>
          <a:ln w="12700" cap="rnd">
            <a:noFill/>
            <a:round/>
            <a:headEnd/>
            <a:tailEnd/>
          </a:ln>
        </p:spPr>
        <p:txBody>
          <a:bodyPr lIns="38100" tIns="38100" rIns="38100" bIns="38100" anchor="b"/>
          <a:lstStyle/>
          <a:p>
            <a:pPr algn="r"/>
            <a:r>
              <a:rPr lang="en-US" sz="1000">
                <a:latin typeface="Lucida Grande" charset="0"/>
                <a:sym typeface="Lucida Grande" charset="0"/>
              </a:rPr>
              <a:t>2nd IBTrACS Workshop</a:t>
            </a:r>
          </a:p>
        </p:txBody>
      </p:sp>
      <p:sp>
        <p:nvSpPr>
          <p:cNvPr id="68618" name="Rectangle 8"/>
          <p:cNvSpPr>
            <a:spLocks/>
          </p:cNvSpPr>
          <p:nvPr/>
        </p:nvSpPr>
        <p:spPr bwMode="auto">
          <a:xfrm>
            <a:off x="8647113" y="6492875"/>
            <a:ext cx="379412" cy="365125"/>
          </a:xfrm>
          <a:prstGeom prst="rect">
            <a:avLst/>
          </a:prstGeom>
          <a:noFill/>
          <a:ln w="12700" cap="rnd">
            <a:noFill/>
            <a:round/>
            <a:headEnd/>
            <a:tailEnd/>
          </a:ln>
        </p:spPr>
        <p:txBody>
          <a:bodyPr lIns="0" tIns="0" rIns="0" bIns="0"/>
          <a:lstStyle/>
          <a:p>
            <a:pPr algn="ctr"/>
            <a:endParaRPr lang="en-AU" sz="4200">
              <a:solidFill>
                <a:srgbClr val="000000"/>
              </a:solidFill>
              <a:latin typeface="Gill Sans" charset="0"/>
              <a:sym typeface="Gill Sans" charset="0"/>
            </a:endParaRPr>
          </a:p>
        </p:txBody>
      </p:sp>
      <p:sp>
        <p:nvSpPr>
          <p:cNvPr id="9225" name="Rectangle 9"/>
          <p:cNvSpPr>
            <a:spLocks noGrp="1" noChangeArrowheads="1"/>
          </p:cNvSpPr>
          <p:nvPr>
            <p:ph type="body" idx="4294967295"/>
          </p:nvPr>
        </p:nvSpPr>
        <p:spPr/>
        <p:txBody>
          <a:bodyPr lIns="38100" tIns="38100" rIns="38100" bIns="38100"/>
          <a:lstStyle/>
          <a:p>
            <a:pPr marL="327025" indent="-257175" eaLnBrk="1" hangingPunct="1"/>
            <a:r>
              <a:rPr lang="en-US" sz="2400" smtClean="0"/>
              <a:t>From </a:t>
            </a:r>
            <a:r>
              <a:rPr lang="en-US" sz="2400" smtClean="0">
                <a:solidFill>
                  <a:srgbClr val="FFC000"/>
                </a:solidFill>
                <a:effectLst>
                  <a:outerShdw blurRad="38100" dist="38100" dir="2700000" algn="tl">
                    <a:srgbClr val="C0C0C0"/>
                  </a:outerShdw>
                </a:effectLst>
              </a:rPr>
              <a:t>all</a:t>
            </a:r>
            <a:r>
              <a:rPr lang="en-US" sz="2400" smtClean="0">
                <a:solidFill>
                  <a:srgbClr val="FFC000"/>
                </a:solidFill>
              </a:rPr>
              <a:t> </a:t>
            </a:r>
            <a:r>
              <a:rPr lang="en-US" sz="2400" smtClean="0"/>
              <a:t>agencies</a:t>
            </a:r>
          </a:p>
          <a:p>
            <a:pPr marL="582613" lvl="1" indent="-228600" eaLnBrk="1" hangingPunct="1"/>
            <a:r>
              <a:rPr lang="en-US" sz="2400" smtClean="0"/>
              <a:t>Time, Latitude, longitude</a:t>
            </a:r>
          </a:p>
          <a:p>
            <a:pPr marL="582613" lvl="1" indent="-228600" eaLnBrk="1" hangingPunct="1"/>
            <a:r>
              <a:rPr lang="en-US" sz="2400" smtClean="0"/>
              <a:t>Wind &amp; Pressure</a:t>
            </a:r>
          </a:p>
          <a:p>
            <a:pPr marL="582613" lvl="1" indent="-228600" eaLnBrk="1" hangingPunct="1"/>
            <a:r>
              <a:rPr lang="en-US" sz="2400" smtClean="0"/>
              <a:t>Cyclone type </a:t>
            </a:r>
          </a:p>
          <a:p>
            <a:pPr marL="327025" indent="-257175" eaLnBrk="1" hangingPunct="1"/>
            <a:r>
              <a:rPr lang="en-US" sz="2400" smtClean="0"/>
              <a:t>From </a:t>
            </a:r>
            <a:r>
              <a:rPr lang="en-US" sz="2400" smtClean="0">
                <a:solidFill>
                  <a:srgbClr val="FFC000"/>
                </a:solidFill>
                <a:effectLst>
                  <a:outerShdw blurRad="38100" dist="38100" dir="2700000" algn="tl">
                    <a:srgbClr val="C0C0C0"/>
                  </a:outerShdw>
                </a:effectLst>
              </a:rPr>
              <a:t>some</a:t>
            </a:r>
            <a:r>
              <a:rPr lang="en-US" sz="2400" smtClean="0">
                <a:effectLst>
                  <a:outerShdw blurRad="38100" dist="38100" dir="2700000" algn="tl">
                    <a:srgbClr val="C0C0C0"/>
                  </a:outerShdw>
                </a:effectLst>
              </a:rPr>
              <a:t> </a:t>
            </a:r>
            <a:r>
              <a:rPr lang="en-US" sz="2400" smtClean="0"/>
              <a:t>agencies</a:t>
            </a:r>
          </a:p>
          <a:p>
            <a:pPr marL="582613" lvl="1" indent="-228600" eaLnBrk="1" hangingPunct="1"/>
            <a:r>
              <a:rPr lang="en-US" sz="2400" smtClean="0"/>
              <a:t>Wind radii (5)</a:t>
            </a:r>
          </a:p>
          <a:p>
            <a:pPr marL="582613" lvl="1" indent="-228600" eaLnBrk="1" hangingPunct="1"/>
            <a:r>
              <a:rPr lang="en-US" sz="2400" smtClean="0"/>
              <a:t>Radius of Maximum Winds (4)</a:t>
            </a:r>
          </a:p>
          <a:p>
            <a:pPr marL="582613" lvl="1" indent="-228600" eaLnBrk="1" hangingPunct="1"/>
            <a:r>
              <a:rPr lang="en-US" sz="2400" smtClean="0"/>
              <a:t>Radius of outermost closed isobar (3)</a:t>
            </a:r>
          </a:p>
          <a:p>
            <a:pPr marL="582613" lvl="1" indent="-228600" eaLnBrk="1" hangingPunct="1"/>
            <a:r>
              <a:rPr lang="en-US" sz="2400" smtClean="0"/>
              <a:t>Pressure of outermost closed isobar (2)</a:t>
            </a:r>
          </a:p>
          <a:p>
            <a:pPr marL="582613" lvl="1" indent="-228600" eaLnBrk="1" hangingPunct="1"/>
            <a:r>
              <a:rPr lang="en-US" sz="2400" smtClean="0"/>
              <a:t>Dvorak Parameters: T-number and CI (2)</a:t>
            </a:r>
          </a:p>
        </p:txBody>
      </p:sp>
      <p:sp>
        <p:nvSpPr>
          <p:cNvPr id="9226" name="Rectangle 10"/>
          <p:cNvSpPr>
            <a:spLocks noGrp="1" noChangeArrowheads="1"/>
          </p:cNvSpPr>
          <p:nvPr>
            <p:ph type="title" idx="4294967295"/>
          </p:nvPr>
        </p:nvSpPr>
        <p:spPr/>
        <p:txBody>
          <a:bodyPr lIns="38100" tIns="38100" rIns="38100" bIns="38100"/>
          <a:lstStyle/>
          <a:p>
            <a:pPr eaLnBrk="1" hangingPunct="1"/>
            <a:r>
              <a:rPr lang="en-US" smtClean="0">
                <a:effectLst>
                  <a:outerShdw blurRad="38100" dist="38100" dir="2700000" algn="tl">
                    <a:srgbClr val="C0C0C0"/>
                  </a:outerShdw>
                </a:effectLst>
              </a:rPr>
              <a:t>Parameter summary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tc-sizes"/>
          <p:cNvPicPr>
            <a:picLocks noChangeAspect="1" noChangeArrowheads="1"/>
          </p:cNvPicPr>
          <p:nvPr/>
        </p:nvPicPr>
        <p:blipFill>
          <a:blip r:embed="rId2"/>
          <a:srcRect/>
          <a:stretch>
            <a:fillRect/>
          </a:stretch>
        </p:blipFill>
        <p:spPr bwMode="auto">
          <a:xfrm>
            <a:off x="1219200" y="1295400"/>
            <a:ext cx="7620000" cy="7234238"/>
          </a:xfrm>
          <a:prstGeom prst="rect">
            <a:avLst/>
          </a:prstGeom>
          <a:noFill/>
          <a:ln w="9525">
            <a:noFill/>
            <a:miter lim="800000"/>
            <a:headEnd/>
            <a:tailEnd/>
          </a:ln>
        </p:spPr>
      </p:pic>
      <p:sp>
        <p:nvSpPr>
          <p:cNvPr id="74755" name="Rectangle 4"/>
          <p:cNvSpPr>
            <a:spLocks noChangeArrowheads="1"/>
          </p:cNvSpPr>
          <p:nvPr/>
        </p:nvSpPr>
        <p:spPr bwMode="auto">
          <a:xfrm>
            <a:off x="1763713" y="392113"/>
            <a:ext cx="1878012" cy="457200"/>
          </a:xfrm>
          <a:prstGeom prst="rect">
            <a:avLst/>
          </a:prstGeom>
          <a:noFill/>
          <a:ln w="9525">
            <a:noFill/>
            <a:miter lim="800000"/>
            <a:headEnd/>
            <a:tailEnd/>
          </a:ln>
        </p:spPr>
        <p:txBody>
          <a:bodyPr wrap="none">
            <a:spAutoFit/>
          </a:bodyPr>
          <a:lstStyle/>
          <a:p>
            <a:r>
              <a:rPr lang="en-AU">
                <a:solidFill>
                  <a:schemeClr val="bg1"/>
                </a:solidFill>
                <a:latin typeface="Arial" charset="0"/>
                <a:ea typeface="ＭＳ Ｐゴシック"/>
                <a:cs typeface="ＭＳ Ｐゴシック"/>
              </a:rPr>
              <a:t>Size matters</a:t>
            </a:r>
          </a:p>
        </p:txBody>
      </p:sp>
      <p:sp>
        <p:nvSpPr>
          <p:cNvPr id="74756" name="Title 5"/>
          <p:cNvSpPr>
            <a:spLocks/>
          </p:cNvSpPr>
          <p:nvPr/>
        </p:nvSpPr>
        <p:spPr bwMode="auto">
          <a:xfrm>
            <a:off x="12954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r>
            <a:br>
              <a:rPr lang="en-AU" sz="3600" b="1">
                <a:solidFill>
                  <a:schemeClr val="tx2"/>
                </a:solidFill>
                <a:latin typeface="Calibri" pitchFamily="34" charset="0"/>
              </a:rPr>
            </a:br>
            <a:endParaRPr lang="en-AU" sz="3600" b="1">
              <a:solidFill>
                <a:schemeClr val="tx2"/>
              </a:solidFill>
              <a:latin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kerry_tracy_schematic"/>
          <p:cNvPicPr>
            <a:picLocks noChangeAspect="1" noChangeArrowheads="1"/>
          </p:cNvPicPr>
          <p:nvPr/>
        </p:nvPicPr>
        <p:blipFill>
          <a:blip r:embed="rId3"/>
          <a:srcRect/>
          <a:stretch>
            <a:fillRect/>
          </a:stretch>
        </p:blipFill>
        <p:spPr bwMode="auto">
          <a:xfrm>
            <a:off x="2133600" y="1600200"/>
            <a:ext cx="4675188" cy="4675188"/>
          </a:xfrm>
          <a:prstGeom prst="rect">
            <a:avLst/>
          </a:prstGeom>
          <a:noFill/>
          <a:ln w="9525">
            <a:noFill/>
            <a:miter lim="800000"/>
            <a:headEnd/>
            <a:tailEnd/>
          </a:ln>
        </p:spPr>
      </p:pic>
      <p:sp>
        <p:nvSpPr>
          <p:cNvPr id="75779" name="Rectangle 3"/>
          <p:cNvSpPr>
            <a:spLocks noChangeArrowheads="1"/>
          </p:cNvSpPr>
          <p:nvPr/>
        </p:nvSpPr>
        <p:spPr bwMode="auto">
          <a:xfrm>
            <a:off x="1908175" y="692150"/>
            <a:ext cx="5848350" cy="457200"/>
          </a:xfrm>
          <a:prstGeom prst="rect">
            <a:avLst/>
          </a:prstGeom>
          <a:noFill/>
          <a:ln w="9525">
            <a:noFill/>
            <a:miter lim="800000"/>
            <a:headEnd/>
            <a:tailEnd/>
          </a:ln>
        </p:spPr>
        <p:txBody>
          <a:bodyPr wrap="none">
            <a:spAutoFit/>
          </a:bodyPr>
          <a:lstStyle/>
          <a:p>
            <a:r>
              <a:rPr lang="en-AU">
                <a:solidFill>
                  <a:srgbClr val="1F5C80"/>
                </a:solidFill>
                <a:latin typeface="Arial" charset="0"/>
                <a:ea typeface="ＭＳ Ｐゴシック"/>
                <a:cs typeface="ＭＳ Ｐゴシック"/>
              </a:rPr>
              <a:t>“Available in a range of shapes and sizes”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ssolve">
                                      <p:cBhvr>
                                        <p:cTn id="7"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76337" y="92075"/>
            <a:ext cx="8229601" cy="1417638"/>
          </a:xfrm>
        </p:spPr>
        <p:txBody>
          <a:bodyPr rtlCol="0">
            <a:normAutofit/>
            <a:scene3d>
              <a:camera prst="orthographicFront"/>
              <a:lightRig rig="soft" dir="t"/>
            </a:scene3d>
            <a:sp3d prstMaterial="softEdge">
              <a:bevelT w="25400" h="25400"/>
            </a:sp3d>
          </a:bodyPr>
          <a:lstStyle/>
          <a:p>
            <a:pPr>
              <a:defRPr/>
            </a:pPr>
            <a:r>
              <a:rPr lang="en-US" sz="4100" kern="1200" dirty="0" smtClean="0">
                <a:effectLst>
                  <a:outerShdw blurRad="31750" dist="25400" dir="5400000" algn="tl" rotWithShape="0">
                    <a:srgbClr val="000000">
                      <a:alpha val="25000"/>
                    </a:srgbClr>
                  </a:outerShdw>
                </a:effectLst>
                <a:latin typeface="+mj-lt"/>
              </a:rPr>
              <a:t>Best Track formats</a:t>
            </a:r>
            <a:br>
              <a:rPr lang="en-US" sz="4100" kern="1200" dirty="0" smtClean="0">
                <a:effectLst>
                  <a:outerShdw blurRad="31750" dist="25400" dir="5400000" algn="tl" rotWithShape="0">
                    <a:srgbClr val="000000">
                      <a:alpha val="25000"/>
                    </a:srgbClr>
                  </a:outerShdw>
                </a:effectLst>
                <a:latin typeface="+mj-lt"/>
              </a:rPr>
            </a:br>
            <a:endParaRPr lang="en-US" sz="4100" kern="1200" dirty="0">
              <a:effectLst>
                <a:outerShdw blurRad="31750" dist="25400" dir="5400000" algn="tl" rotWithShape="0">
                  <a:srgbClr val="000000">
                    <a:alpha val="25000"/>
                  </a:srgbClr>
                </a:outerShdw>
              </a:effectLst>
              <a:latin typeface="+mj-lt"/>
            </a:endParaRPr>
          </a:p>
        </p:txBody>
      </p:sp>
      <p:sp>
        <p:nvSpPr>
          <p:cNvPr id="4" name="TextBox 3"/>
          <p:cNvSpPr txBox="1">
            <a:spLocks noChangeArrowheads="1"/>
          </p:cNvSpPr>
          <p:nvPr/>
        </p:nvSpPr>
        <p:spPr bwMode="auto">
          <a:xfrm>
            <a:off x="147638" y="1452563"/>
            <a:ext cx="6688137" cy="738187"/>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BoM</a:t>
            </a:r>
            <a:endParaRPr lang="en-US" sz="800">
              <a:solidFill>
                <a:srgbClr val="00B050"/>
              </a:solidFill>
              <a:latin typeface="Arial" charset="0"/>
              <a:ea typeface="ＭＳ Ｐゴシック"/>
              <a:cs typeface="ＭＳ Ｐゴシック"/>
            </a:endParaRPr>
          </a:p>
          <a:p>
            <a:r>
              <a:rPr lang="en-US" sz="800">
                <a:latin typeface="Arial" charset="0"/>
                <a:ea typeface="ＭＳ Ｐゴシック"/>
                <a:cs typeface="ＭＳ Ｐゴシック"/>
              </a:rPr>
              <a:t>1,614,1906,1,,S,,190701172300,,,,130,1465,,994,,,WW,,,,,,,,,,,,,,,,,,,,,,,,,20,11,1907,1,17,23,0,01/17/1907 23:00:00,,,,3690.00000000524,6244</a:t>
            </a:r>
          </a:p>
          <a:p>
            <a:r>
              <a:rPr lang="en-US" sz="800">
                <a:latin typeface="Arial" charset="0"/>
                <a:ea typeface="ＭＳ Ｐゴシック"/>
                <a:cs typeface="ＭＳ Ｐゴシック"/>
              </a:rPr>
              <a:t>2,614,1906,1,,S,,190701182300,,,,150,1450,,993,,,WL,,,,,,,,,,,,,,,,,,,,,,,,,27,13,1907,1,18,23,0,01/18/1907 23:00:00,1440,,,2520,21118</a:t>
            </a:r>
          </a:p>
          <a:p>
            <a:r>
              <a:rPr lang="en-US" sz="800">
                <a:latin typeface="Arial" charset="0"/>
                <a:ea typeface="ＭＳ Ｐゴシック"/>
                <a:cs typeface="ＭＳ Ｐゴシック"/>
              </a:rPr>
              <a:t>3,614,1906,1,,S,,190701192300,,,,140,1430,,993,,,LL,,,,,,,,,,,,,,,,,,,,,,,,,30,4,1907,1,19,23,0,01/19/1907 23:00:00,1440,,,2160,2282</a:t>
            </a:r>
          </a:p>
          <a:p>
            <a:endParaRPr lang="en-US" sz="800">
              <a:latin typeface="Arial" charset="0"/>
              <a:ea typeface="ＭＳ Ｐゴシック"/>
              <a:cs typeface="ＭＳ Ｐゴシック"/>
            </a:endParaRPr>
          </a:p>
        </p:txBody>
      </p:sp>
      <p:sp>
        <p:nvSpPr>
          <p:cNvPr id="5" name="TextBox 4"/>
          <p:cNvSpPr txBox="1">
            <a:spLocks noChangeArrowheads="1"/>
          </p:cNvSpPr>
          <p:nvPr/>
        </p:nvSpPr>
        <p:spPr bwMode="auto">
          <a:xfrm>
            <a:off x="74613" y="2320925"/>
            <a:ext cx="3306762" cy="738188"/>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CMA/STI</a:t>
            </a:r>
            <a:endParaRPr lang="en-US" sz="800">
              <a:solidFill>
                <a:srgbClr val="00B050"/>
              </a:solidFill>
              <a:latin typeface="Arial" charset="0"/>
              <a:ea typeface="ＭＳ Ｐゴシック"/>
              <a:cs typeface="ＭＳ Ｐゴシック"/>
            </a:endParaRPr>
          </a:p>
          <a:p>
            <a:r>
              <a:rPr lang="en-US" sz="800">
                <a:latin typeface="Arial" charset="0"/>
                <a:ea typeface="ＭＳ Ｐゴシック"/>
                <a:cs typeface="ＭＳ Ｐゴシック"/>
              </a:rPr>
              <a:t>66666 0000   32 0025 0822 0 6 Dolphin                            20090418</a:t>
            </a:r>
          </a:p>
          <a:p>
            <a:r>
              <a:rPr lang="en-US" sz="800">
                <a:latin typeface="Arial" charset="0"/>
                <a:ea typeface="ＭＳ Ｐゴシック"/>
                <a:cs typeface="ＭＳ Ｐゴシック"/>
              </a:rPr>
              <a:t>2008121100 1 125 1471 1002      15</a:t>
            </a:r>
          </a:p>
          <a:p>
            <a:r>
              <a:rPr lang="en-US" sz="800">
                <a:latin typeface="Arial" charset="0"/>
                <a:ea typeface="ＭＳ Ｐゴシック"/>
                <a:cs typeface="ＭＳ Ｐゴシック"/>
              </a:rPr>
              <a:t>2008121106 1 126 1450 1002      15</a:t>
            </a:r>
          </a:p>
          <a:p>
            <a:r>
              <a:rPr lang="en-US" sz="800">
                <a:latin typeface="Arial" charset="0"/>
                <a:ea typeface="ＭＳ Ｐゴシック"/>
                <a:cs typeface="ＭＳ Ｐゴシック"/>
              </a:rPr>
              <a:t>2008121112 1 128 1433 1002      15</a:t>
            </a:r>
          </a:p>
        </p:txBody>
      </p:sp>
      <p:sp>
        <p:nvSpPr>
          <p:cNvPr id="8" name="TextBox 7"/>
          <p:cNvSpPr txBox="1">
            <a:spLocks noChangeArrowheads="1"/>
          </p:cNvSpPr>
          <p:nvPr/>
        </p:nvSpPr>
        <p:spPr bwMode="auto">
          <a:xfrm>
            <a:off x="6870700" y="1471613"/>
            <a:ext cx="2184400" cy="738187"/>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CPHC</a:t>
            </a:r>
            <a:endParaRPr lang="en-US" sz="800">
              <a:solidFill>
                <a:srgbClr val="00B050"/>
              </a:solidFill>
              <a:latin typeface="Arial" charset="0"/>
              <a:ea typeface="ＭＳ Ｐゴシック"/>
              <a:cs typeface="ＭＳ Ｐゴシック"/>
            </a:endParaRPr>
          </a:p>
          <a:p>
            <a:r>
              <a:rPr lang="en-US" sz="800">
                <a:latin typeface="Arial" charset="0"/>
                <a:ea typeface="ＭＳ Ｐゴシック"/>
                <a:cs typeface="ＭＳ Ｐゴシック"/>
              </a:rPr>
              <a:t>2003 TROPICAL DEPRESSION 01-C,,,,,,,,,</a:t>
            </a:r>
          </a:p>
          <a:p>
            <a:r>
              <a:rPr lang="en-US" sz="800">
                <a:latin typeface="Arial" charset="0"/>
                <a:ea typeface="ＭＳ Ｐゴシック"/>
                <a:cs typeface="ＭＳ Ｐゴシック"/>
              </a:rPr>
              <a:t>08/15 / 1800,13.6,151,1009,30,,,,,</a:t>
            </a:r>
          </a:p>
          <a:p>
            <a:r>
              <a:rPr lang="en-US" sz="800">
                <a:latin typeface="Arial" charset="0"/>
                <a:ea typeface="ＭＳ Ｐゴシック"/>
                <a:cs typeface="ＭＳ Ｐゴシック"/>
              </a:rPr>
              <a:t>16 / 0000,13.9,152.9,1009,30,",,,,</a:t>
            </a:r>
          </a:p>
          <a:p>
            <a:r>
              <a:rPr lang="en-US" sz="800">
                <a:latin typeface="Arial" charset="0"/>
                <a:ea typeface="ＭＳ Ｐゴシック"/>
                <a:cs typeface="ＭＳ Ｐゴシック"/>
              </a:rPr>
              <a:t>16 / 0600,14.2,154.4,1009,30,",,,, </a:t>
            </a:r>
          </a:p>
        </p:txBody>
      </p:sp>
      <p:sp>
        <p:nvSpPr>
          <p:cNvPr id="9" name="TextBox 8"/>
          <p:cNvSpPr txBox="1">
            <a:spLocks noChangeArrowheads="1"/>
          </p:cNvSpPr>
          <p:nvPr/>
        </p:nvSpPr>
        <p:spPr bwMode="auto">
          <a:xfrm>
            <a:off x="6788150" y="3090863"/>
            <a:ext cx="2695575" cy="862012"/>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HKO</a:t>
            </a:r>
            <a:endParaRPr lang="en-US" sz="800">
              <a:solidFill>
                <a:srgbClr val="00B050"/>
              </a:solidFill>
              <a:latin typeface="Arial" charset="0"/>
              <a:ea typeface="ＭＳ Ｐゴシック"/>
              <a:cs typeface="ＭＳ Ｐゴシック"/>
            </a:endParaRPr>
          </a:p>
          <a:p>
            <a:r>
              <a:rPr lang="en-US" sz="800">
                <a:latin typeface="Arial" charset="0"/>
                <a:ea typeface="ＭＳ Ｐゴシック"/>
                <a:cs typeface="ＭＳ Ｐゴシック"/>
              </a:rPr>
              <a:t>TCNAME  YYYYMMDDHH(UTC) INTENSITY     …</a:t>
            </a:r>
          </a:p>
          <a:p>
            <a:r>
              <a:rPr lang="en-US" sz="800">
                <a:latin typeface="Arial" charset="0"/>
                <a:ea typeface="ＭＳ Ｐゴシック"/>
                <a:cs typeface="ＭＳ Ｐゴシック"/>
              </a:rPr>
              <a:t>RITA    1961011406      TD      79      1355    1003    25</a:t>
            </a:r>
          </a:p>
          <a:p>
            <a:r>
              <a:rPr lang="en-US" sz="800">
                <a:latin typeface="Arial" charset="0"/>
                <a:ea typeface="ＭＳ Ｐゴシック"/>
                <a:cs typeface="ＭＳ Ｐゴシック"/>
              </a:rPr>
              <a:t>RITA    1961011412      TD      82      1343    1002    25</a:t>
            </a:r>
          </a:p>
          <a:p>
            <a:r>
              <a:rPr lang="en-US" sz="800">
                <a:latin typeface="Arial" charset="0"/>
                <a:ea typeface="ＭＳ Ｐゴシック"/>
                <a:cs typeface="ＭＳ Ｐゴシック"/>
              </a:rPr>
              <a:t>RITA    1961011418      TD      88      1334    1001    25</a:t>
            </a:r>
          </a:p>
          <a:p>
            <a:endParaRPr lang="en-US" sz="800">
              <a:latin typeface="Arial" charset="0"/>
              <a:ea typeface="ＭＳ Ｐゴシック"/>
              <a:cs typeface="ＭＳ Ｐゴシック"/>
            </a:endParaRPr>
          </a:p>
        </p:txBody>
      </p:sp>
      <p:sp>
        <p:nvSpPr>
          <p:cNvPr id="10" name="TextBox 9"/>
          <p:cNvSpPr txBox="1">
            <a:spLocks noChangeArrowheads="1"/>
          </p:cNvSpPr>
          <p:nvPr/>
        </p:nvSpPr>
        <p:spPr bwMode="auto">
          <a:xfrm>
            <a:off x="1138238" y="4926013"/>
            <a:ext cx="6961187" cy="738187"/>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JTWC – ATCF format</a:t>
            </a:r>
          </a:p>
          <a:p>
            <a:r>
              <a:rPr lang="en-US" sz="800">
                <a:latin typeface="Arial" charset="0"/>
                <a:ea typeface="ＭＳ Ｐゴシック"/>
                <a:cs typeface="ＭＳ Ｐゴシック"/>
              </a:rPr>
              <a:t>WP, 12, 2008081218,   , BEST,   0, 224N, 1343E,  15, 1010, DB,   0,    ,    0,    0,    0,    0, </a:t>
            </a:r>
          </a:p>
          <a:p>
            <a:r>
              <a:rPr lang="en-US" sz="800">
                <a:latin typeface="Arial" charset="0"/>
                <a:ea typeface="ＭＳ Ｐゴシック"/>
                <a:cs typeface="ＭＳ Ｐゴシック"/>
              </a:rPr>
              <a:t>WP, 12, 2008081300,   , BEST,   0, 226N, 1335E,  15, 1010, DB,   0,    ,    0,    0,    0,    0, </a:t>
            </a:r>
          </a:p>
          <a:p>
            <a:r>
              <a:rPr lang="en-US" sz="800">
                <a:latin typeface="Arial" charset="0"/>
                <a:ea typeface="ＭＳ Ｐゴシック"/>
                <a:cs typeface="ＭＳ Ｐゴシック"/>
              </a:rPr>
              <a:t>WP, 12, 2008081306,   , BEST,   0, 231N, 1328E,  15, 1006, DB,   0,    ,    0,    0,    0,    0, 1009,  150,  25,   0,   0,   W,   0,    ,   0,   0,     INVEST, S, </a:t>
            </a:r>
          </a:p>
          <a:p>
            <a:r>
              <a:rPr lang="en-US" sz="800">
                <a:latin typeface="Arial" charset="0"/>
                <a:ea typeface="ＭＳ Ｐゴシック"/>
                <a:cs typeface="ＭＳ Ｐゴシック"/>
              </a:rPr>
              <a:t>WP, 12, 2008081312,   , BEST,   0, 237N, 1325E,  15, 1006, DB,   0,    ,    0,    0,    0,    0, 1009,  150,  25,   0,   0,   W,   0,    ,   0,   0,     INVEST, S, </a:t>
            </a:r>
          </a:p>
        </p:txBody>
      </p:sp>
      <p:sp>
        <p:nvSpPr>
          <p:cNvPr id="11" name="TextBox 10"/>
          <p:cNvSpPr txBox="1">
            <a:spLocks noChangeArrowheads="1"/>
          </p:cNvSpPr>
          <p:nvPr/>
        </p:nvSpPr>
        <p:spPr bwMode="auto">
          <a:xfrm>
            <a:off x="4545013" y="4014788"/>
            <a:ext cx="4116387" cy="862012"/>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Nadi</a:t>
            </a:r>
            <a:endParaRPr lang="en-US" sz="800">
              <a:solidFill>
                <a:srgbClr val="00B050"/>
              </a:solidFill>
              <a:latin typeface="Arial" charset="0"/>
              <a:ea typeface="ＭＳ Ｐゴシック"/>
              <a:cs typeface="ＭＳ Ｐゴシック"/>
            </a:endParaRPr>
          </a:p>
          <a:p>
            <a:r>
              <a:rPr lang="en-US" sz="800">
                <a:latin typeface="Arial" charset="0"/>
                <a:ea typeface="ＭＳ Ｐゴシック"/>
                <a:cs typeface="ＭＳ Ｐゴシック"/>
              </a:rPr>
              <a:t>NAME       YYYY MM DD HHHH  LAT  LONG  PRES W(KT) Catergory</a:t>
            </a:r>
          </a:p>
          <a:p>
            <a:r>
              <a:rPr lang="en-US" sz="800">
                <a:latin typeface="Arial" charset="0"/>
                <a:ea typeface="ＭＳ Ｐゴシック"/>
                <a:cs typeface="ＭＳ Ｐゴシック"/>
              </a:rPr>
              <a:t>=========================++++++++++++=======================</a:t>
            </a:r>
          </a:p>
          <a:p>
            <a:r>
              <a:rPr lang="en-US" sz="800">
                <a:latin typeface="Arial" charset="0"/>
                <a:ea typeface="ＭＳ Ｐゴシック"/>
                <a:cs typeface="ＭＳ Ｐゴシック"/>
              </a:rPr>
              <a:t>DAMAN      2007 12 03 0000 12.0 -174.5 1004   15 Tropical Depression (TD) Phase</a:t>
            </a:r>
          </a:p>
          <a:p>
            <a:r>
              <a:rPr lang="en-US" sz="800">
                <a:latin typeface="Arial" charset="0"/>
                <a:ea typeface="ＭＳ Ｐゴシック"/>
                <a:cs typeface="ＭＳ Ｐゴシック"/>
              </a:rPr>
              <a:t>DAMAN      2007 12 03 0600 12.1 -175.0 1004   15</a:t>
            </a:r>
          </a:p>
          <a:p>
            <a:r>
              <a:rPr lang="en-US" sz="800">
                <a:latin typeface="Arial" charset="0"/>
                <a:ea typeface="ＭＳ Ｐゴシック"/>
                <a:cs typeface="ＭＳ Ｐゴシック"/>
              </a:rPr>
              <a:t>DAMAN      2007 12 03 1200 12.3 -175.5 1004   15</a:t>
            </a:r>
          </a:p>
        </p:txBody>
      </p:sp>
      <p:sp>
        <p:nvSpPr>
          <p:cNvPr id="12" name="TextBox 11"/>
          <p:cNvSpPr txBox="1">
            <a:spLocks noChangeArrowheads="1"/>
          </p:cNvSpPr>
          <p:nvPr/>
        </p:nvSpPr>
        <p:spPr bwMode="auto">
          <a:xfrm>
            <a:off x="60325" y="3951288"/>
            <a:ext cx="4273550" cy="785812"/>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Neumann, HURDAT</a:t>
            </a:r>
          </a:p>
          <a:p>
            <a:r>
              <a:rPr lang="de-DE" sz="700">
                <a:latin typeface="Courier" pitchFamily="80" charset="0"/>
                <a:ea typeface="ＭＳ Ｐゴシック"/>
                <a:cs typeface="ＭＳ Ｐゴシック"/>
              </a:rPr>
              <a:t>00005T07/15/1960 M= 7  1 SNBR=   1 HSK0161            BSH0161  JTWC&amp;NCDC</a:t>
            </a:r>
          </a:p>
          <a:p>
            <a:r>
              <a:rPr lang="de-DE" sz="700">
                <a:latin typeface="Courier" pitchFamily="80" charset="0"/>
                <a:ea typeface="ＭＳ Ｐゴシック"/>
                <a:cs typeface="ＭＳ Ｐゴシック"/>
              </a:rPr>
              <a:t>00010 07/15                                  * 60 970T 25E    * 66 964T 25E</a:t>
            </a:r>
          </a:p>
          <a:p>
            <a:r>
              <a:rPr lang="de-DE" sz="700">
                <a:latin typeface="Courier" pitchFamily="80" charset="0"/>
                <a:ea typeface="ＭＳ Ｐゴシック"/>
                <a:cs typeface="ＭＳ Ｐゴシック"/>
              </a:rPr>
              <a:t>00015 07/16* 72 958T 20E    * 78 951T 20E    * 85 945T 25E    * 93 939T 25E</a:t>
            </a:r>
          </a:p>
          <a:p>
            <a:r>
              <a:rPr lang="de-DE" sz="700">
                <a:latin typeface="Courier" pitchFamily="80" charset="0"/>
                <a:ea typeface="ＭＳ Ｐゴシック"/>
                <a:cs typeface="ＭＳ Ｐゴシック"/>
              </a:rPr>
              <a:t>00020 07/17*102 934T 25E    *113 929T 25E    *125 925T 25E    *149 925T 25E</a:t>
            </a:r>
          </a:p>
          <a:p>
            <a:r>
              <a:rPr lang="de-DE" sz="700">
                <a:latin typeface="Courier" pitchFamily="80" charset="0"/>
                <a:ea typeface="ＭＳ Ｐゴシック"/>
                <a:cs typeface="ＭＳ Ｐゴシック"/>
              </a:rPr>
              <a:t>00025 07/18*173 930T 30E    *192 936T 30E    *210 945T 30E    *234 961T 30E</a:t>
            </a:r>
          </a:p>
        </p:txBody>
      </p:sp>
      <p:sp>
        <p:nvSpPr>
          <p:cNvPr id="13" name="TextBox 12"/>
          <p:cNvSpPr txBox="1">
            <a:spLocks noChangeArrowheads="1"/>
          </p:cNvSpPr>
          <p:nvPr/>
        </p:nvSpPr>
        <p:spPr bwMode="auto">
          <a:xfrm>
            <a:off x="3463925" y="2344738"/>
            <a:ext cx="2579688" cy="615950"/>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IMD</a:t>
            </a:r>
            <a:endParaRPr lang="en-US" sz="800">
              <a:solidFill>
                <a:srgbClr val="00B050"/>
              </a:solidFill>
              <a:latin typeface="Arial" charset="0"/>
              <a:ea typeface="ＭＳ Ｐゴシック"/>
              <a:cs typeface="ＭＳ Ｐゴシック"/>
            </a:endParaRPr>
          </a:p>
          <a:p>
            <a:r>
              <a:rPr lang="de-DE" sz="800">
                <a:latin typeface="Arial" charset="0"/>
                <a:ea typeface="ＭＳ Ｐゴシック"/>
                <a:cs typeface="ＭＳ Ｐゴシック"/>
              </a:rPr>
              <a:t>04/05/1990,0000, 8.5,87.0,1.0,1006, 16, 2,,1006,7,</a:t>
            </a:r>
          </a:p>
          <a:p>
            <a:r>
              <a:rPr lang="de-DE" sz="800">
                <a:latin typeface="Arial" charset="0"/>
                <a:ea typeface="ＭＳ Ｐゴシック"/>
                <a:cs typeface="ＭＳ Ｐゴシック"/>
              </a:rPr>
              <a:t>04/05/1990,0600, 8.5,87.0,1.5,1002, 25, 4,,1006,10,</a:t>
            </a:r>
          </a:p>
          <a:p>
            <a:r>
              <a:rPr lang="de-DE" sz="800">
                <a:latin typeface="Arial" charset="0"/>
                <a:ea typeface="ＭＳ Ｐゴシック"/>
                <a:cs typeface="ＭＳ Ｐゴシック"/>
              </a:rPr>
              <a:t>04/05/1990,1200, 9.5,87.0,1.5,1000, 25, 4,,1004,5, </a:t>
            </a:r>
          </a:p>
        </p:txBody>
      </p:sp>
      <p:sp>
        <p:nvSpPr>
          <p:cNvPr id="14" name="TextBox 13"/>
          <p:cNvSpPr txBox="1">
            <a:spLocks noChangeArrowheads="1"/>
          </p:cNvSpPr>
          <p:nvPr/>
        </p:nvSpPr>
        <p:spPr bwMode="auto">
          <a:xfrm>
            <a:off x="6083300" y="2332038"/>
            <a:ext cx="3011488" cy="615950"/>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Reunion – Old Format</a:t>
            </a:r>
          </a:p>
          <a:p>
            <a:r>
              <a:rPr lang="de-DE" sz="800">
                <a:latin typeface="Arial" charset="0"/>
                <a:ea typeface="ＭＳ Ｐゴシック"/>
                <a:cs typeface="ＭＳ Ｐゴシック"/>
              </a:rPr>
              <a:t>xxxx84800118480301062114  2 755   999999911099999904</a:t>
            </a:r>
          </a:p>
          <a:p>
            <a:r>
              <a:rPr lang="de-DE" sz="800">
                <a:latin typeface="Arial" charset="0"/>
                <a:ea typeface="ＭＳ Ｐゴシック"/>
                <a:cs typeface="ＭＳ Ｐゴシック"/>
              </a:rPr>
              <a:t>xxxx84800118480302062117  2 740   999999911099999904</a:t>
            </a:r>
          </a:p>
          <a:p>
            <a:r>
              <a:rPr lang="de-DE" sz="800">
                <a:latin typeface="Arial" charset="0"/>
                <a:ea typeface="ＭＳ Ｐゴシック"/>
                <a:cs typeface="ＭＳ Ｐゴシック"/>
              </a:rPr>
              <a:t>xxxx84800118480303062144  2 646   999999911099999904</a:t>
            </a:r>
          </a:p>
        </p:txBody>
      </p:sp>
      <p:sp>
        <p:nvSpPr>
          <p:cNvPr id="15" name="TextBox 14"/>
          <p:cNvSpPr txBox="1">
            <a:spLocks noChangeArrowheads="1"/>
          </p:cNvSpPr>
          <p:nvPr/>
        </p:nvSpPr>
        <p:spPr bwMode="auto">
          <a:xfrm>
            <a:off x="58738" y="3148013"/>
            <a:ext cx="6669087" cy="738187"/>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Reunion – New WMO Format</a:t>
            </a:r>
          </a:p>
          <a:p>
            <a:r>
              <a:rPr lang="en-US" sz="800">
                <a:latin typeface="Arial" charset="0"/>
                <a:ea typeface="ＭＳ Ｐゴシック"/>
                <a:cs typeface="ＭＳ Ｐゴシック"/>
              </a:rPr>
              <a:t>11SWI20061520062007200704091222171020369182101001511002099101092999599999999999999999994999999999999999999940104</a:t>
            </a:r>
          </a:p>
          <a:p>
            <a:r>
              <a:rPr lang="en-US" sz="800">
                <a:latin typeface="Arial" charset="0"/>
                <a:ea typeface="ＭＳ Ｐゴシック"/>
                <a:cs typeface="ＭＳ Ｐゴシック"/>
              </a:rPr>
              <a:t>11SWI20061520062007200704091822191220380112101001511002099100992999599999999999999999994999999999999999999940104</a:t>
            </a:r>
          </a:p>
          <a:p>
            <a:r>
              <a:rPr lang="en-US" sz="800">
                <a:latin typeface="Arial" charset="0"/>
                <a:ea typeface="ＭＳ Ｐゴシック"/>
                <a:cs typeface="ＭＳ Ｐゴシック"/>
              </a:rPr>
              <a:t>11SWI20061520062007200704100022240820390121151502011003099100892999599999999999999999994999999999999999999940204</a:t>
            </a:r>
          </a:p>
          <a:p>
            <a:endParaRPr lang="en-US" sz="800">
              <a:latin typeface="Arial" charset="0"/>
              <a:ea typeface="ＭＳ Ｐゴシック"/>
              <a:cs typeface="ＭＳ Ｐゴシック"/>
            </a:endParaRPr>
          </a:p>
        </p:txBody>
      </p:sp>
      <p:sp>
        <p:nvSpPr>
          <p:cNvPr id="16" name="TextBox 15"/>
          <p:cNvSpPr txBox="1">
            <a:spLocks noChangeArrowheads="1"/>
          </p:cNvSpPr>
          <p:nvPr/>
        </p:nvSpPr>
        <p:spPr bwMode="auto">
          <a:xfrm>
            <a:off x="122238" y="681038"/>
            <a:ext cx="5057775" cy="615950"/>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NCDC TD-9636</a:t>
            </a:r>
          </a:p>
          <a:p>
            <a:r>
              <a:rPr lang="de-DE" sz="800">
                <a:latin typeface="Courier" pitchFamily="80" charset="0"/>
                <a:ea typeface="ＭＳ Ｐゴシック"/>
                <a:cs typeface="ＭＳ Ｐゴシック"/>
              </a:rPr>
              <a:t>149991989101016121320109453019210 0202519         0081471                     0 </a:t>
            </a:r>
          </a:p>
          <a:p>
            <a:r>
              <a:rPr lang="de-DE" sz="800">
                <a:latin typeface="Courier" pitchFamily="80" charset="0"/>
                <a:ea typeface="ＭＳ Ｐゴシック"/>
                <a:cs typeface="ＭＳ Ｐゴシック"/>
              </a:rPr>
              <a:t>150001989101016181338109383019318 015             999   1                     01</a:t>
            </a:r>
          </a:p>
          <a:p>
            <a:r>
              <a:rPr lang="de-DE" sz="800">
                <a:latin typeface="Courier" pitchFamily="80" charset="0"/>
                <a:ea typeface="ＭＳ Ｐゴシック"/>
                <a:cs typeface="ＭＳ Ｐゴシック"/>
              </a:rPr>
              <a:t>150011989111128121171108401517219 025             999   0                     0 </a:t>
            </a:r>
          </a:p>
        </p:txBody>
      </p:sp>
      <p:sp>
        <p:nvSpPr>
          <p:cNvPr id="18" name="TextBox 17"/>
          <p:cNvSpPr txBox="1">
            <a:spLocks noChangeArrowheads="1"/>
          </p:cNvSpPr>
          <p:nvPr/>
        </p:nvSpPr>
        <p:spPr bwMode="auto">
          <a:xfrm>
            <a:off x="5346700" y="635000"/>
            <a:ext cx="3387725" cy="739775"/>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JMA</a:t>
            </a:r>
            <a:endParaRPr lang="en-US" sz="800">
              <a:solidFill>
                <a:srgbClr val="00B050"/>
              </a:solidFill>
              <a:latin typeface="Arial" charset="0"/>
              <a:ea typeface="ＭＳ Ｐゴシック"/>
              <a:cs typeface="ＭＳ Ｐゴシック"/>
            </a:endParaRPr>
          </a:p>
          <a:p>
            <a:r>
              <a:rPr lang="en-US" sz="800">
                <a:latin typeface="Arial" charset="0"/>
                <a:ea typeface="ＭＳ Ｐゴシック"/>
                <a:cs typeface="ＭＳ Ｐゴシック"/>
              </a:rPr>
              <a:t>66666 0822  031 0030 0822 0 6              DOLPHIN              20090116</a:t>
            </a:r>
          </a:p>
          <a:p>
            <a:r>
              <a:rPr lang="en-US" sz="800">
                <a:latin typeface="Arial" charset="0"/>
                <a:ea typeface="ＭＳ Ｐゴシック"/>
                <a:cs typeface="ＭＳ Ｐゴシック"/>
              </a:rPr>
              <a:t>08121106 002 2 125 1452 1000     000                                    </a:t>
            </a:r>
          </a:p>
          <a:p>
            <a:r>
              <a:rPr lang="en-US" sz="800">
                <a:latin typeface="Arial" charset="0"/>
                <a:ea typeface="ＭＳ Ｐゴシック"/>
                <a:cs typeface="ＭＳ Ｐゴシック"/>
              </a:rPr>
              <a:t>08121112 002 2 128 1436 1002     000                                    </a:t>
            </a:r>
          </a:p>
          <a:p>
            <a:r>
              <a:rPr lang="en-US" sz="800">
                <a:latin typeface="Arial" charset="0"/>
                <a:ea typeface="ＭＳ Ｐゴシック"/>
                <a:cs typeface="ＭＳ Ｐゴシック"/>
              </a:rPr>
              <a:t>08121118 002 2 130 1423 1000     000</a:t>
            </a:r>
          </a:p>
        </p:txBody>
      </p:sp>
      <p:sp>
        <p:nvSpPr>
          <p:cNvPr id="19" name="TextBox 18"/>
          <p:cNvSpPr txBox="1">
            <a:spLocks noChangeArrowheads="1"/>
          </p:cNvSpPr>
          <p:nvPr/>
        </p:nvSpPr>
        <p:spPr bwMode="auto">
          <a:xfrm>
            <a:off x="2825750" y="5699125"/>
            <a:ext cx="2667000" cy="739775"/>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Wellington</a:t>
            </a:r>
            <a:endParaRPr lang="en-US" sz="800">
              <a:solidFill>
                <a:srgbClr val="00B050"/>
              </a:solidFill>
              <a:latin typeface="Arial" charset="0"/>
              <a:ea typeface="ＭＳ Ｐゴシック"/>
              <a:cs typeface="ＭＳ Ｐゴシック"/>
            </a:endParaRPr>
          </a:p>
          <a:p>
            <a:r>
              <a:rPr lang="en-US" sz="800">
                <a:latin typeface="Arial" charset="0"/>
                <a:ea typeface="ＭＳ Ｐゴシック"/>
                <a:cs typeface="ＭＳ Ｐゴシック"/>
              </a:rPr>
              <a:t>Name,Year,Month,Day,Time,Lat,Lon,PPP,Max,Prog</a:t>
            </a:r>
          </a:p>
          <a:p>
            <a:r>
              <a:rPr lang="en-US" sz="800">
                <a:latin typeface="Arial" charset="0"/>
                <a:ea typeface="ＭＳ Ｐゴシック"/>
                <a:cs typeface="ＭＳ Ｐゴシック"/>
              </a:rPr>
              <a:t>GISELE,1968,4,3,0000,8,156.4,1002,25,H+000</a:t>
            </a:r>
          </a:p>
          <a:p>
            <a:r>
              <a:rPr lang="en-US" sz="800">
                <a:latin typeface="Arial" charset="0"/>
                <a:ea typeface="ＭＳ Ｐゴシック"/>
                <a:cs typeface="ＭＳ Ｐゴシック"/>
              </a:rPr>
              <a:t>GISELE,1968,4,3,1200,7.4,157.6,1002,25,H+000</a:t>
            </a:r>
          </a:p>
          <a:p>
            <a:r>
              <a:rPr lang="en-US" sz="800">
                <a:latin typeface="Arial" charset="0"/>
                <a:ea typeface="ＭＳ Ｐゴシック"/>
                <a:cs typeface="ＭＳ Ｐゴシック"/>
              </a:rPr>
              <a:t>GISELE,1968,4,4,0000,7,159,1002,25,H+000</a:t>
            </a:r>
          </a:p>
        </p:txBody>
      </p:sp>
      <p:sp>
        <p:nvSpPr>
          <p:cNvPr id="20" name="TextBox 19"/>
          <p:cNvSpPr txBox="1">
            <a:spLocks noChangeArrowheads="1"/>
          </p:cNvSpPr>
          <p:nvPr/>
        </p:nvSpPr>
        <p:spPr bwMode="auto">
          <a:xfrm>
            <a:off x="5649913" y="5692775"/>
            <a:ext cx="2995612" cy="615950"/>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ＭＳ Ｐゴシック"/>
                <a:cs typeface="ＭＳ Ｐゴシック"/>
              </a:rPr>
              <a:t>Diamond</a:t>
            </a:r>
            <a:endParaRPr lang="en-US" sz="800">
              <a:solidFill>
                <a:srgbClr val="00B050"/>
              </a:solidFill>
              <a:latin typeface="Arial" charset="0"/>
              <a:ea typeface="ＭＳ Ｐゴシック"/>
              <a:cs typeface="ＭＳ Ｐゴシック"/>
            </a:endParaRPr>
          </a:p>
          <a:p>
            <a:r>
              <a:rPr lang="en-US" sz="800">
                <a:latin typeface="Arial" charset="0"/>
                <a:ea typeface="ＭＳ Ｐゴシック"/>
                <a:cs typeface="ＭＳ Ｐゴシック"/>
              </a:rPr>
              <a:t>HD-1986-04,1986-03-05T00:00:00.0, -18.7455, 173.0290,  1 </a:t>
            </a:r>
          </a:p>
          <a:p>
            <a:r>
              <a:rPr lang="en-US" sz="800">
                <a:latin typeface="Arial" charset="0"/>
                <a:ea typeface="ＭＳ Ｐゴシック"/>
                <a:cs typeface="ＭＳ Ｐゴシック"/>
              </a:rPr>
              <a:t>HD-1986-04,1986-03-05T00:00:00.0, -19.0438, 173.3770,  2</a:t>
            </a:r>
          </a:p>
          <a:p>
            <a:r>
              <a:rPr lang="en-US" sz="800">
                <a:latin typeface="Arial" charset="0"/>
                <a:ea typeface="ＭＳ Ｐゴシック"/>
                <a:cs typeface="ＭＳ Ｐゴシック"/>
              </a:rPr>
              <a:t>HD-1986-04,1986-03-05T00:00:00.0, -19.3420, 173.7240,  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300" fill="hold">
                                          <p:stCondLst>
                                            <p:cond delay="0"/>
                                          </p:stCondLst>
                                        </p:cTn>
                                        <p:tgtEl>
                                          <p:spTgt spid="18"/>
                                        </p:tgtEl>
                                        <p:attrNameLst>
                                          <p:attrName>ppt_x</p:attrName>
                                        </p:attrNameLst>
                                      </p:cBhvr>
                                    </p:anim>
                                    <p:anim from="0" to="-1.0" calcmode="lin" valueType="num">
                                      <p:cBhvr>
                                        <p:cTn id="8" dur="100" decel="50000" autoRev="1" fill="hold">
                                          <p:stCondLst>
                                            <p:cond delay="300"/>
                                          </p:stCondLst>
                                        </p:cTn>
                                        <p:tgtEl>
                                          <p:spTgt spid="18"/>
                                        </p:tgtEl>
                                        <p:attrNameLst>
                                          <p:attrName>xshear</p:attrName>
                                        </p:attrNameLst>
                                      </p:cBhvr>
                                    </p:anim>
                                    <p:animScale>
                                      <p:cBhvr>
                                        <p:cTn id="9" dur="100" decel="100000" autoRev="1" fill="hold">
                                          <p:stCondLst>
                                            <p:cond delay="300"/>
                                          </p:stCondLst>
                                        </p:cTn>
                                        <p:tgtEl>
                                          <p:spTgt spid="18"/>
                                        </p:tgtEl>
                                      </p:cBhvr>
                                      <p:from x="100000" y="100000"/>
                                      <p:to x="80000" y="100000"/>
                                    </p:animScale>
                                    <p:anim by="(#ppt_h/3+#ppt_w*0.1)" calcmode="lin" valueType="num">
                                      <p:cBhvr additive="sum">
                                        <p:cTn id="10" dur="100" decel="100000" autoRev="1" fill="hold">
                                          <p:stCondLst>
                                            <p:cond delay="300"/>
                                          </p:stCondLst>
                                        </p:cTn>
                                        <p:tgtEl>
                                          <p:spTgt spid="18"/>
                                        </p:tgtEl>
                                        <p:attrNameLst>
                                          <p:attrName>ppt_x</p:attrName>
                                        </p:attrNameLst>
                                      </p:cBhvr>
                                    </p:anim>
                                  </p:childTnLst>
                                </p:cTn>
                              </p:par>
                            </p:childTnLst>
                          </p:cTn>
                        </p:par>
                        <p:par>
                          <p:cTn id="11" fill="hold" nodeType="afterGroup">
                            <p:stCondLst>
                              <p:cond delay="500"/>
                            </p:stCondLst>
                            <p:childTnLst>
                              <p:par>
                                <p:cTn id="12" presetID="34"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from="(-#ppt_w/2)" to="(#ppt_x)" calcmode="lin" valueType="num">
                                      <p:cBhvr>
                                        <p:cTn id="14" dur="300" fill="hold">
                                          <p:stCondLst>
                                            <p:cond delay="0"/>
                                          </p:stCondLst>
                                        </p:cTn>
                                        <p:tgtEl>
                                          <p:spTgt spid="16"/>
                                        </p:tgtEl>
                                        <p:attrNameLst>
                                          <p:attrName>ppt_x</p:attrName>
                                        </p:attrNameLst>
                                      </p:cBhvr>
                                    </p:anim>
                                    <p:anim from="0" to="-1.0" calcmode="lin" valueType="num">
                                      <p:cBhvr>
                                        <p:cTn id="15" dur="100" decel="50000" autoRev="1" fill="hold">
                                          <p:stCondLst>
                                            <p:cond delay="300"/>
                                          </p:stCondLst>
                                        </p:cTn>
                                        <p:tgtEl>
                                          <p:spTgt spid="16"/>
                                        </p:tgtEl>
                                        <p:attrNameLst>
                                          <p:attrName>xshear</p:attrName>
                                        </p:attrNameLst>
                                      </p:cBhvr>
                                    </p:anim>
                                    <p:animScale>
                                      <p:cBhvr>
                                        <p:cTn id="16" dur="100" decel="100000" autoRev="1" fill="hold">
                                          <p:stCondLst>
                                            <p:cond delay="300"/>
                                          </p:stCondLst>
                                        </p:cTn>
                                        <p:tgtEl>
                                          <p:spTgt spid="16"/>
                                        </p:tgtEl>
                                      </p:cBhvr>
                                      <p:from x="100000" y="100000"/>
                                      <p:to x="80000" y="100000"/>
                                    </p:animScale>
                                    <p:anim by="(#ppt_h/3+#ppt_w*0.1)" calcmode="lin" valueType="num">
                                      <p:cBhvr additive="sum">
                                        <p:cTn id="17" dur="100" decel="100000" autoRev="1" fill="hold">
                                          <p:stCondLst>
                                            <p:cond delay="300"/>
                                          </p:stCondLst>
                                        </p:cTn>
                                        <p:tgtEl>
                                          <p:spTgt spid="16"/>
                                        </p:tgtEl>
                                        <p:attrNameLst>
                                          <p:attrName>ppt_x</p:attrName>
                                        </p:attrNameLst>
                                      </p:cBhvr>
                                    </p:anim>
                                  </p:childTnLst>
                                </p:cTn>
                              </p:par>
                            </p:childTnLst>
                          </p:cTn>
                        </p:par>
                        <p:par>
                          <p:cTn id="18" fill="hold" nodeType="afterGroup">
                            <p:stCondLst>
                              <p:cond delay="1000"/>
                            </p:stCondLst>
                            <p:childTnLst>
                              <p:par>
                                <p:cTn id="19" presetID="34"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from="(-#ppt_w/2)" to="(#ppt_x)" calcmode="lin" valueType="num">
                                      <p:cBhvr>
                                        <p:cTn id="21" dur="300" fill="hold">
                                          <p:stCondLst>
                                            <p:cond delay="0"/>
                                          </p:stCondLst>
                                        </p:cTn>
                                        <p:tgtEl>
                                          <p:spTgt spid="8"/>
                                        </p:tgtEl>
                                        <p:attrNameLst>
                                          <p:attrName>ppt_x</p:attrName>
                                        </p:attrNameLst>
                                      </p:cBhvr>
                                    </p:anim>
                                    <p:anim from="0" to="-1.0" calcmode="lin" valueType="num">
                                      <p:cBhvr>
                                        <p:cTn id="22" dur="100" decel="50000" autoRev="1" fill="hold">
                                          <p:stCondLst>
                                            <p:cond delay="300"/>
                                          </p:stCondLst>
                                        </p:cTn>
                                        <p:tgtEl>
                                          <p:spTgt spid="8"/>
                                        </p:tgtEl>
                                        <p:attrNameLst>
                                          <p:attrName>xshear</p:attrName>
                                        </p:attrNameLst>
                                      </p:cBhvr>
                                    </p:anim>
                                    <p:animScale>
                                      <p:cBhvr>
                                        <p:cTn id="23" dur="100" decel="100000" autoRev="1" fill="hold">
                                          <p:stCondLst>
                                            <p:cond delay="300"/>
                                          </p:stCondLst>
                                        </p:cTn>
                                        <p:tgtEl>
                                          <p:spTgt spid="8"/>
                                        </p:tgtEl>
                                      </p:cBhvr>
                                      <p:from x="100000" y="100000"/>
                                      <p:to x="80000" y="100000"/>
                                    </p:animScale>
                                    <p:anim by="(#ppt_h/3+#ppt_w*0.1)" calcmode="lin" valueType="num">
                                      <p:cBhvr additive="sum">
                                        <p:cTn id="24" dur="100" decel="100000" autoRev="1" fill="hold">
                                          <p:stCondLst>
                                            <p:cond delay="300"/>
                                          </p:stCondLst>
                                        </p:cTn>
                                        <p:tgtEl>
                                          <p:spTgt spid="8"/>
                                        </p:tgtEl>
                                        <p:attrNameLst>
                                          <p:attrName>ppt_x</p:attrName>
                                        </p:attrNameLst>
                                      </p:cBhvr>
                                    </p:anim>
                                  </p:childTnLst>
                                </p:cTn>
                              </p:par>
                            </p:childTnLst>
                          </p:cTn>
                        </p:par>
                        <p:par>
                          <p:cTn id="25" fill="hold" nodeType="afterGroup">
                            <p:stCondLst>
                              <p:cond delay="1500"/>
                            </p:stCondLst>
                            <p:childTnLst>
                              <p:par>
                                <p:cTn id="26" presetID="34"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from="(-#ppt_w/2)" to="(#ppt_x)" calcmode="lin" valueType="num">
                                      <p:cBhvr>
                                        <p:cTn id="28" dur="300" fill="hold">
                                          <p:stCondLst>
                                            <p:cond delay="0"/>
                                          </p:stCondLst>
                                        </p:cTn>
                                        <p:tgtEl>
                                          <p:spTgt spid="4"/>
                                        </p:tgtEl>
                                        <p:attrNameLst>
                                          <p:attrName>ppt_x</p:attrName>
                                        </p:attrNameLst>
                                      </p:cBhvr>
                                    </p:anim>
                                    <p:anim from="0" to="-1.0" calcmode="lin" valueType="num">
                                      <p:cBhvr>
                                        <p:cTn id="29" dur="100" decel="50000" autoRev="1" fill="hold">
                                          <p:stCondLst>
                                            <p:cond delay="300"/>
                                          </p:stCondLst>
                                        </p:cTn>
                                        <p:tgtEl>
                                          <p:spTgt spid="4"/>
                                        </p:tgtEl>
                                        <p:attrNameLst>
                                          <p:attrName>xshear</p:attrName>
                                        </p:attrNameLst>
                                      </p:cBhvr>
                                    </p:anim>
                                    <p:animScale>
                                      <p:cBhvr>
                                        <p:cTn id="30" dur="100" decel="100000" autoRev="1" fill="hold">
                                          <p:stCondLst>
                                            <p:cond delay="300"/>
                                          </p:stCondLst>
                                        </p:cTn>
                                        <p:tgtEl>
                                          <p:spTgt spid="4"/>
                                        </p:tgtEl>
                                      </p:cBhvr>
                                      <p:from x="100000" y="100000"/>
                                      <p:to x="80000" y="100000"/>
                                    </p:animScale>
                                    <p:anim by="(#ppt_h/3+#ppt_w*0.1)" calcmode="lin" valueType="num">
                                      <p:cBhvr additive="sum">
                                        <p:cTn id="31" dur="100" decel="100000" autoRev="1" fill="hold">
                                          <p:stCondLst>
                                            <p:cond delay="300"/>
                                          </p:stCondLst>
                                        </p:cTn>
                                        <p:tgtEl>
                                          <p:spTgt spid="4"/>
                                        </p:tgtEl>
                                        <p:attrNameLst>
                                          <p:attrName>ppt_x</p:attrName>
                                        </p:attrNameLst>
                                      </p:cBhvr>
                                    </p:anim>
                                  </p:childTnLst>
                                </p:cTn>
                              </p:par>
                            </p:childTnLst>
                          </p:cTn>
                        </p:par>
                        <p:par>
                          <p:cTn id="32" fill="hold" nodeType="afterGroup">
                            <p:stCondLst>
                              <p:cond delay="2000"/>
                            </p:stCondLst>
                            <p:childTnLst>
                              <p:par>
                                <p:cTn id="33" presetID="34"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from="(-#ppt_w/2)" to="(#ppt_x)" calcmode="lin" valueType="num">
                                      <p:cBhvr>
                                        <p:cTn id="35" dur="300" fill="hold">
                                          <p:stCondLst>
                                            <p:cond delay="0"/>
                                          </p:stCondLst>
                                        </p:cTn>
                                        <p:tgtEl>
                                          <p:spTgt spid="14"/>
                                        </p:tgtEl>
                                        <p:attrNameLst>
                                          <p:attrName>ppt_x</p:attrName>
                                        </p:attrNameLst>
                                      </p:cBhvr>
                                    </p:anim>
                                    <p:anim from="0" to="-1.0" calcmode="lin" valueType="num">
                                      <p:cBhvr>
                                        <p:cTn id="36" dur="100" decel="50000" autoRev="1" fill="hold">
                                          <p:stCondLst>
                                            <p:cond delay="300"/>
                                          </p:stCondLst>
                                        </p:cTn>
                                        <p:tgtEl>
                                          <p:spTgt spid="14"/>
                                        </p:tgtEl>
                                        <p:attrNameLst>
                                          <p:attrName>xshear</p:attrName>
                                        </p:attrNameLst>
                                      </p:cBhvr>
                                    </p:anim>
                                    <p:animScale>
                                      <p:cBhvr>
                                        <p:cTn id="37" dur="100" decel="100000" autoRev="1" fill="hold">
                                          <p:stCondLst>
                                            <p:cond delay="300"/>
                                          </p:stCondLst>
                                        </p:cTn>
                                        <p:tgtEl>
                                          <p:spTgt spid="14"/>
                                        </p:tgtEl>
                                      </p:cBhvr>
                                      <p:from x="100000" y="100000"/>
                                      <p:to x="80000" y="100000"/>
                                    </p:animScale>
                                    <p:anim by="(#ppt_h/3+#ppt_w*0.1)" calcmode="lin" valueType="num">
                                      <p:cBhvr additive="sum">
                                        <p:cTn id="38" dur="100" decel="100000" autoRev="1" fill="hold">
                                          <p:stCondLst>
                                            <p:cond delay="300"/>
                                          </p:stCondLst>
                                        </p:cTn>
                                        <p:tgtEl>
                                          <p:spTgt spid="14"/>
                                        </p:tgtEl>
                                        <p:attrNameLst>
                                          <p:attrName>ppt_x</p:attrName>
                                        </p:attrNameLst>
                                      </p:cBhvr>
                                    </p:anim>
                                  </p:childTnLst>
                                </p:cTn>
                              </p:par>
                            </p:childTnLst>
                          </p:cTn>
                        </p:par>
                        <p:par>
                          <p:cTn id="39" fill="hold" nodeType="afterGroup">
                            <p:stCondLst>
                              <p:cond delay="2500"/>
                            </p:stCondLst>
                            <p:childTnLst>
                              <p:par>
                                <p:cTn id="40" presetID="34"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from="(-#ppt_w/2)" to="(#ppt_x)" calcmode="lin" valueType="num">
                                      <p:cBhvr>
                                        <p:cTn id="42" dur="300" fill="hold">
                                          <p:stCondLst>
                                            <p:cond delay="0"/>
                                          </p:stCondLst>
                                        </p:cTn>
                                        <p:tgtEl>
                                          <p:spTgt spid="13"/>
                                        </p:tgtEl>
                                        <p:attrNameLst>
                                          <p:attrName>ppt_x</p:attrName>
                                        </p:attrNameLst>
                                      </p:cBhvr>
                                    </p:anim>
                                    <p:anim from="0" to="-1.0" calcmode="lin" valueType="num">
                                      <p:cBhvr>
                                        <p:cTn id="43" dur="100" decel="50000" autoRev="1" fill="hold">
                                          <p:stCondLst>
                                            <p:cond delay="300"/>
                                          </p:stCondLst>
                                        </p:cTn>
                                        <p:tgtEl>
                                          <p:spTgt spid="13"/>
                                        </p:tgtEl>
                                        <p:attrNameLst>
                                          <p:attrName>xshear</p:attrName>
                                        </p:attrNameLst>
                                      </p:cBhvr>
                                    </p:anim>
                                    <p:animScale>
                                      <p:cBhvr>
                                        <p:cTn id="44" dur="100" decel="100000" autoRev="1" fill="hold">
                                          <p:stCondLst>
                                            <p:cond delay="300"/>
                                          </p:stCondLst>
                                        </p:cTn>
                                        <p:tgtEl>
                                          <p:spTgt spid="13"/>
                                        </p:tgtEl>
                                      </p:cBhvr>
                                      <p:from x="100000" y="100000"/>
                                      <p:to x="80000" y="100000"/>
                                    </p:animScale>
                                    <p:anim by="(#ppt_h/3+#ppt_w*0.1)" calcmode="lin" valueType="num">
                                      <p:cBhvr additive="sum">
                                        <p:cTn id="45" dur="100" decel="100000" autoRev="1" fill="hold">
                                          <p:stCondLst>
                                            <p:cond delay="300"/>
                                          </p:stCondLst>
                                        </p:cTn>
                                        <p:tgtEl>
                                          <p:spTgt spid="13"/>
                                        </p:tgtEl>
                                        <p:attrNameLst>
                                          <p:attrName>ppt_x</p:attrName>
                                        </p:attrNameLst>
                                      </p:cBhvr>
                                    </p:anim>
                                  </p:childTnLst>
                                </p:cTn>
                              </p:par>
                            </p:childTnLst>
                          </p:cTn>
                        </p:par>
                        <p:par>
                          <p:cTn id="46" fill="hold" nodeType="afterGroup">
                            <p:stCondLst>
                              <p:cond delay="3000"/>
                            </p:stCondLst>
                            <p:childTnLst>
                              <p:par>
                                <p:cTn id="47" presetID="34"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from="(-#ppt_w/2)" to="(#ppt_x)" calcmode="lin" valueType="num">
                                      <p:cBhvr>
                                        <p:cTn id="49" dur="300" fill="hold">
                                          <p:stCondLst>
                                            <p:cond delay="0"/>
                                          </p:stCondLst>
                                        </p:cTn>
                                        <p:tgtEl>
                                          <p:spTgt spid="5"/>
                                        </p:tgtEl>
                                        <p:attrNameLst>
                                          <p:attrName>ppt_x</p:attrName>
                                        </p:attrNameLst>
                                      </p:cBhvr>
                                    </p:anim>
                                    <p:anim from="0" to="-1.0" calcmode="lin" valueType="num">
                                      <p:cBhvr>
                                        <p:cTn id="50" dur="100" decel="50000" autoRev="1" fill="hold">
                                          <p:stCondLst>
                                            <p:cond delay="300"/>
                                          </p:stCondLst>
                                        </p:cTn>
                                        <p:tgtEl>
                                          <p:spTgt spid="5"/>
                                        </p:tgtEl>
                                        <p:attrNameLst>
                                          <p:attrName>xshear</p:attrName>
                                        </p:attrNameLst>
                                      </p:cBhvr>
                                    </p:anim>
                                    <p:animScale>
                                      <p:cBhvr>
                                        <p:cTn id="51" dur="100" decel="100000" autoRev="1" fill="hold">
                                          <p:stCondLst>
                                            <p:cond delay="300"/>
                                          </p:stCondLst>
                                        </p:cTn>
                                        <p:tgtEl>
                                          <p:spTgt spid="5"/>
                                        </p:tgtEl>
                                      </p:cBhvr>
                                      <p:from x="100000" y="100000"/>
                                      <p:to x="80000" y="100000"/>
                                    </p:animScale>
                                    <p:anim by="(#ppt_h/3+#ppt_w*0.1)" calcmode="lin" valueType="num">
                                      <p:cBhvr additive="sum">
                                        <p:cTn id="52" dur="100" decel="100000" autoRev="1" fill="hold">
                                          <p:stCondLst>
                                            <p:cond delay="300"/>
                                          </p:stCondLst>
                                        </p:cTn>
                                        <p:tgtEl>
                                          <p:spTgt spid="5"/>
                                        </p:tgtEl>
                                        <p:attrNameLst>
                                          <p:attrName>ppt_x</p:attrName>
                                        </p:attrNameLst>
                                      </p:cBhvr>
                                    </p:anim>
                                  </p:childTnLst>
                                </p:cTn>
                              </p:par>
                            </p:childTnLst>
                          </p:cTn>
                        </p:par>
                        <p:par>
                          <p:cTn id="53" fill="hold" nodeType="afterGroup">
                            <p:stCondLst>
                              <p:cond delay="3500"/>
                            </p:stCondLst>
                            <p:childTnLst>
                              <p:par>
                                <p:cTn id="54" presetID="34"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from="(-#ppt_w/2)" to="(#ppt_x)" calcmode="lin" valueType="num">
                                      <p:cBhvr>
                                        <p:cTn id="56" dur="300" fill="hold">
                                          <p:stCondLst>
                                            <p:cond delay="0"/>
                                          </p:stCondLst>
                                        </p:cTn>
                                        <p:tgtEl>
                                          <p:spTgt spid="9"/>
                                        </p:tgtEl>
                                        <p:attrNameLst>
                                          <p:attrName>ppt_x</p:attrName>
                                        </p:attrNameLst>
                                      </p:cBhvr>
                                    </p:anim>
                                    <p:anim from="0" to="-1.0" calcmode="lin" valueType="num">
                                      <p:cBhvr>
                                        <p:cTn id="57" dur="100" decel="50000" autoRev="1" fill="hold">
                                          <p:stCondLst>
                                            <p:cond delay="300"/>
                                          </p:stCondLst>
                                        </p:cTn>
                                        <p:tgtEl>
                                          <p:spTgt spid="9"/>
                                        </p:tgtEl>
                                        <p:attrNameLst>
                                          <p:attrName>xshear</p:attrName>
                                        </p:attrNameLst>
                                      </p:cBhvr>
                                    </p:anim>
                                    <p:animScale>
                                      <p:cBhvr>
                                        <p:cTn id="58" dur="100" decel="100000" autoRev="1" fill="hold">
                                          <p:stCondLst>
                                            <p:cond delay="300"/>
                                          </p:stCondLst>
                                        </p:cTn>
                                        <p:tgtEl>
                                          <p:spTgt spid="9"/>
                                        </p:tgtEl>
                                      </p:cBhvr>
                                      <p:from x="100000" y="100000"/>
                                      <p:to x="80000" y="100000"/>
                                    </p:animScale>
                                    <p:anim by="(#ppt_h/3+#ppt_w*0.1)" calcmode="lin" valueType="num">
                                      <p:cBhvr additive="sum">
                                        <p:cTn id="59" dur="100" decel="100000" autoRev="1" fill="hold">
                                          <p:stCondLst>
                                            <p:cond delay="300"/>
                                          </p:stCondLst>
                                        </p:cTn>
                                        <p:tgtEl>
                                          <p:spTgt spid="9"/>
                                        </p:tgtEl>
                                        <p:attrNameLst>
                                          <p:attrName>ppt_x</p:attrName>
                                        </p:attrNameLst>
                                      </p:cBhvr>
                                    </p:anim>
                                  </p:childTnLst>
                                </p:cTn>
                              </p:par>
                            </p:childTnLst>
                          </p:cTn>
                        </p:par>
                        <p:par>
                          <p:cTn id="60" fill="hold" nodeType="afterGroup">
                            <p:stCondLst>
                              <p:cond delay="4000"/>
                            </p:stCondLst>
                            <p:childTnLst>
                              <p:par>
                                <p:cTn id="61" presetID="34"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from="(-#ppt_w/2)" to="(#ppt_x)" calcmode="lin" valueType="num">
                                      <p:cBhvr>
                                        <p:cTn id="63" dur="300" fill="hold">
                                          <p:stCondLst>
                                            <p:cond delay="0"/>
                                          </p:stCondLst>
                                        </p:cTn>
                                        <p:tgtEl>
                                          <p:spTgt spid="15"/>
                                        </p:tgtEl>
                                        <p:attrNameLst>
                                          <p:attrName>ppt_x</p:attrName>
                                        </p:attrNameLst>
                                      </p:cBhvr>
                                    </p:anim>
                                    <p:anim from="0" to="-1.0" calcmode="lin" valueType="num">
                                      <p:cBhvr>
                                        <p:cTn id="64" dur="100" decel="50000" autoRev="1" fill="hold">
                                          <p:stCondLst>
                                            <p:cond delay="300"/>
                                          </p:stCondLst>
                                        </p:cTn>
                                        <p:tgtEl>
                                          <p:spTgt spid="15"/>
                                        </p:tgtEl>
                                        <p:attrNameLst>
                                          <p:attrName>xshear</p:attrName>
                                        </p:attrNameLst>
                                      </p:cBhvr>
                                    </p:anim>
                                    <p:animScale>
                                      <p:cBhvr>
                                        <p:cTn id="65" dur="100" decel="100000" autoRev="1" fill="hold">
                                          <p:stCondLst>
                                            <p:cond delay="300"/>
                                          </p:stCondLst>
                                        </p:cTn>
                                        <p:tgtEl>
                                          <p:spTgt spid="15"/>
                                        </p:tgtEl>
                                      </p:cBhvr>
                                      <p:from x="100000" y="100000"/>
                                      <p:to x="80000" y="100000"/>
                                    </p:animScale>
                                    <p:anim by="(#ppt_h/3+#ppt_w*0.1)" calcmode="lin" valueType="num">
                                      <p:cBhvr additive="sum">
                                        <p:cTn id="66" dur="100" decel="100000" autoRev="1" fill="hold">
                                          <p:stCondLst>
                                            <p:cond delay="300"/>
                                          </p:stCondLst>
                                        </p:cTn>
                                        <p:tgtEl>
                                          <p:spTgt spid="15"/>
                                        </p:tgtEl>
                                        <p:attrNameLst>
                                          <p:attrName>ppt_x</p:attrName>
                                        </p:attrNameLst>
                                      </p:cBhvr>
                                    </p:anim>
                                  </p:childTnLst>
                                </p:cTn>
                              </p:par>
                            </p:childTnLst>
                          </p:cTn>
                        </p:par>
                        <p:par>
                          <p:cTn id="67" fill="hold" nodeType="afterGroup">
                            <p:stCondLst>
                              <p:cond delay="4500"/>
                            </p:stCondLst>
                            <p:childTnLst>
                              <p:par>
                                <p:cTn id="68" presetID="34"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from="(-#ppt_w/2)" to="(#ppt_x)" calcmode="lin" valueType="num">
                                      <p:cBhvr>
                                        <p:cTn id="70" dur="300" fill="hold">
                                          <p:stCondLst>
                                            <p:cond delay="0"/>
                                          </p:stCondLst>
                                        </p:cTn>
                                        <p:tgtEl>
                                          <p:spTgt spid="11"/>
                                        </p:tgtEl>
                                        <p:attrNameLst>
                                          <p:attrName>ppt_x</p:attrName>
                                        </p:attrNameLst>
                                      </p:cBhvr>
                                    </p:anim>
                                    <p:anim from="0" to="-1.0" calcmode="lin" valueType="num">
                                      <p:cBhvr>
                                        <p:cTn id="71" dur="100" decel="50000" autoRev="1" fill="hold">
                                          <p:stCondLst>
                                            <p:cond delay="300"/>
                                          </p:stCondLst>
                                        </p:cTn>
                                        <p:tgtEl>
                                          <p:spTgt spid="11"/>
                                        </p:tgtEl>
                                        <p:attrNameLst>
                                          <p:attrName>xshear</p:attrName>
                                        </p:attrNameLst>
                                      </p:cBhvr>
                                    </p:anim>
                                    <p:animScale>
                                      <p:cBhvr>
                                        <p:cTn id="72" dur="100" decel="100000" autoRev="1" fill="hold">
                                          <p:stCondLst>
                                            <p:cond delay="300"/>
                                          </p:stCondLst>
                                        </p:cTn>
                                        <p:tgtEl>
                                          <p:spTgt spid="11"/>
                                        </p:tgtEl>
                                      </p:cBhvr>
                                      <p:from x="100000" y="100000"/>
                                      <p:to x="80000" y="100000"/>
                                    </p:animScale>
                                    <p:anim by="(#ppt_h/3+#ppt_w*0.1)" calcmode="lin" valueType="num">
                                      <p:cBhvr additive="sum">
                                        <p:cTn id="73" dur="100" decel="100000" autoRev="1" fill="hold">
                                          <p:stCondLst>
                                            <p:cond delay="300"/>
                                          </p:stCondLst>
                                        </p:cTn>
                                        <p:tgtEl>
                                          <p:spTgt spid="11"/>
                                        </p:tgtEl>
                                        <p:attrNameLst>
                                          <p:attrName>ppt_x</p:attrName>
                                        </p:attrNameLst>
                                      </p:cBhvr>
                                    </p:anim>
                                  </p:childTnLst>
                                </p:cTn>
                              </p:par>
                            </p:childTnLst>
                          </p:cTn>
                        </p:par>
                        <p:par>
                          <p:cTn id="74" fill="hold" nodeType="afterGroup">
                            <p:stCondLst>
                              <p:cond delay="5000"/>
                            </p:stCondLst>
                            <p:childTnLst>
                              <p:par>
                                <p:cTn id="75" presetID="34"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from="(-#ppt_w/2)" to="(#ppt_x)" calcmode="lin" valueType="num">
                                      <p:cBhvr>
                                        <p:cTn id="77" dur="300" fill="hold">
                                          <p:stCondLst>
                                            <p:cond delay="0"/>
                                          </p:stCondLst>
                                        </p:cTn>
                                        <p:tgtEl>
                                          <p:spTgt spid="12"/>
                                        </p:tgtEl>
                                        <p:attrNameLst>
                                          <p:attrName>ppt_x</p:attrName>
                                        </p:attrNameLst>
                                      </p:cBhvr>
                                    </p:anim>
                                    <p:anim from="0" to="-1.0" calcmode="lin" valueType="num">
                                      <p:cBhvr>
                                        <p:cTn id="78" dur="100" decel="50000" autoRev="1" fill="hold">
                                          <p:stCondLst>
                                            <p:cond delay="300"/>
                                          </p:stCondLst>
                                        </p:cTn>
                                        <p:tgtEl>
                                          <p:spTgt spid="12"/>
                                        </p:tgtEl>
                                        <p:attrNameLst>
                                          <p:attrName>xshear</p:attrName>
                                        </p:attrNameLst>
                                      </p:cBhvr>
                                    </p:anim>
                                    <p:animScale>
                                      <p:cBhvr>
                                        <p:cTn id="79" dur="100" decel="100000" autoRev="1" fill="hold">
                                          <p:stCondLst>
                                            <p:cond delay="300"/>
                                          </p:stCondLst>
                                        </p:cTn>
                                        <p:tgtEl>
                                          <p:spTgt spid="12"/>
                                        </p:tgtEl>
                                      </p:cBhvr>
                                      <p:from x="100000" y="100000"/>
                                      <p:to x="80000" y="100000"/>
                                    </p:animScale>
                                    <p:anim by="(#ppt_h/3+#ppt_w*0.1)" calcmode="lin" valueType="num">
                                      <p:cBhvr additive="sum">
                                        <p:cTn id="80" dur="100" decel="100000" autoRev="1" fill="hold">
                                          <p:stCondLst>
                                            <p:cond delay="300"/>
                                          </p:stCondLst>
                                        </p:cTn>
                                        <p:tgtEl>
                                          <p:spTgt spid="12"/>
                                        </p:tgtEl>
                                        <p:attrNameLst>
                                          <p:attrName>ppt_x</p:attrName>
                                        </p:attrNameLst>
                                      </p:cBhvr>
                                    </p:anim>
                                  </p:childTnLst>
                                </p:cTn>
                              </p:par>
                            </p:childTnLst>
                          </p:cTn>
                        </p:par>
                        <p:par>
                          <p:cTn id="81" fill="hold" nodeType="afterGroup">
                            <p:stCondLst>
                              <p:cond delay="5500"/>
                            </p:stCondLst>
                            <p:childTnLst>
                              <p:par>
                                <p:cTn id="82" presetID="34"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 from="(-#ppt_w/2)" to="(#ppt_x)" calcmode="lin" valueType="num">
                                      <p:cBhvr>
                                        <p:cTn id="84" dur="300" fill="hold">
                                          <p:stCondLst>
                                            <p:cond delay="0"/>
                                          </p:stCondLst>
                                        </p:cTn>
                                        <p:tgtEl>
                                          <p:spTgt spid="10"/>
                                        </p:tgtEl>
                                        <p:attrNameLst>
                                          <p:attrName>ppt_x</p:attrName>
                                        </p:attrNameLst>
                                      </p:cBhvr>
                                    </p:anim>
                                    <p:anim from="0" to="-1.0" calcmode="lin" valueType="num">
                                      <p:cBhvr>
                                        <p:cTn id="85" dur="100" decel="50000" autoRev="1" fill="hold">
                                          <p:stCondLst>
                                            <p:cond delay="300"/>
                                          </p:stCondLst>
                                        </p:cTn>
                                        <p:tgtEl>
                                          <p:spTgt spid="10"/>
                                        </p:tgtEl>
                                        <p:attrNameLst>
                                          <p:attrName>xshear</p:attrName>
                                        </p:attrNameLst>
                                      </p:cBhvr>
                                    </p:anim>
                                    <p:animScale>
                                      <p:cBhvr>
                                        <p:cTn id="86" dur="100" decel="100000" autoRev="1" fill="hold">
                                          <p:stCondLst>
                                            <p:cond delay="300"/>
                                          </p:stCondLst>
                                        </p:cTn>
                                        <p:tgtEl>
                                          <p:spTgt spid="10"/>
                                        </p:tgtEl>
                                      </p:cBhvr>
                                      <p:from x="100000" y="100000"/>
                                      <p:to x="80000" y="100000"/>
                                    </p:animScale>
                                    <p:anim by="(#ppt_h/3+#ppt_w*0.1)" calcmode="lin" valueType="num">
                                      <p:cBhvr additive="sum">
                                        <p:cTn id="87" dur="100" decel="100000" autoRev="1" fill="hold">
                                          <p:stCondLst>
                                            <p:cond delay="300"/>
                                          </p:stCondLst>
                                        </p:cTn>
                                        <p:tgtEl>
                                          <p:spTgt spid="10"/>
                                        </p:tgtEl>
                                        <p:attrNameLst>
                                          <p:attrName>ppt_x</p:attrName>
                                        </p:attrNameLst>
                                      </p:cBhvr>
                                    </p:anim>
                                  </p:childTnLst>
                                </p:cTn>
                              </p:par>
                            </p:childTnLst>
                          </p:cTn>
                        </p:par>
                        <p:par>
                          <p:cTn id="88" fill="hold" nodeType="afterGroup">
                            <p:stCondLst>
                              <p:cond delay="6000"/>
                            </p:stCondLst>
                            <p:childTnLst>
                              <p:par>
                                <p:cTn id="89" presetID="34"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 from="(-#ppt_w/2)" to="(#ppt_x)" calcmode="lin" valueType="num">
                                      <p:cBhvr>
                                        <p:cTn id="91" dur="300" fill="hold">
                                          <p:stCondLst>
                                            <p:cond delay="0"/>
                                          </p:stCondLst>
                                        </p:cTn>
                                        <p:tgtEl>
                                          <p:spTgt spid="20"/>
                                        </p:tgtEl>
                                        <p:attrNameLst>
                                          <p:attrName>ppt_x</p:attrName>
                                        </p:attrNameLst>
                                      </p:cBhvr>
                                    </p:anim>
                                    <p:anim from="0" to="-1.0" calcmode="lin" valueType="num">
                                      <p:cBhvr>
                                        <p:cTn id="92" dur="100" decel="50000" autoRev="1" fill="hold">
                                          <p:stCondLst>
                                            <p:cond delay="300"/>
                                          </p:stCondLst>
                                        </p:cTn>
                                        <p:tgtEl>
                                          <p:spTgt spid="20"/>
                                        </p:tgtEl>
                                        <p:attrNameLst>
                                          <p:attrName>xshear</p:attrName>
                                        </p:attrNameLst>
                                      </p:cBhvr>
                                    </p:anim>
                                    <p:animScale>
                                      <p:cBhvr>
                                        <p:cTn id="93" dur="100" decel="100000" autoRev="1" fill="hold">
                                          <p:stCondLst>
                                            <p:cond delay="300"/>
                                          </p:stCondLst>
                                        </p:cTn>
                                        <p:tgtEl>
                                          <p:spTgt spid="20"/>
                                        </p:tgtEl>
                                      </p:cBhvr>
                                      <p:from x="100000" y="100000"/>
                                      <p:to x="80000" y="100000"/>
                                    </p:animScale>
                                    <p:anim by="(#ppt_h/3+#ppt_w*0.1)" calcmode="lin" valueType="num">
                                      <p:cBhvr additive="sum">
                                        <p:cTn id="94" dur="100" decel="100000" autoRev="1" fill="hold">
                                          <p:stCondLst>
                                            <p:cond delay="300"/>
                                          </p:stCondLst>
                                        </p:cTn>
                                        <p:tgtEl>
                                          <p:spTgt spid="20"/>
                                        </p:tgtEl>
                                        <p:attrNameLst>
                                          <p:attrName>ppt_x</p:attrName>
                                        </p:attrNameLst>
                                      </p:cBhvr>
                                    </p:anim>
                                  </p:childTnLst>
                                </p:cTn>
                              </p:par>
                            </p:childTnLst>
                          </p:cTn>
                        </p:par>
                        <p:par>
                          <p:cTn id="95" fill="hold" nodeType="afterGroup">
                            <p:stCondLst>
                              <p:cond delay="6500"/>
                            </p:stCondLst>
                            <p:childTnLst>
                              <p:par>
                                <p:cTn id="96" presetID="34" presetClass="entr" presetSubtype="0"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 from="(-#ppt_w/2)" to="(#ppt_x)" calcmode="lin" valueType="num">
                                      <p:cBhvr>
                                        <p:cTn id="98" dur="300" fill="hold">
                                          <p:stCondLst>
                                            <p:cond delay="0"/>
                                          </p:stCondLst>
                                        </p:cTn>
                                        <p:tgtEl>
                                          <p:spTgt spid="19"/>
                                        </p:tgtEl>
                                        <p:attrNameLst>
                                          <p:attrName>ppt_x</p:attrName>
                                        </p:attrNameLst>
                                      </p:cBhvr>
                                    </p:anim>
                                    <p:anim from="0" to="-1.0" calcmode="lin" valueType="num">
                                      <p:cBhvr>
                                        <p:cTn id="99" dur="100" decel="50000" autoRev="1" fill="hold">
                                          <p:stCondLst>
                                            <p:cond delay="300"/>
                                          </p:stCondLst>
                                        </p:cTn>
                                        <p:tgtEl>
                                          <p:spTgt spid="19"/>
                                        </p:tgtEl>
                                        <p:attrNameLst>
                                          <p:attrName>xshear</p:attrName>
                                        </p:attrNameLst>
                                      </p:cBhvr>
                                    </p:anim>
                                    <p:animScale>
                                      <p:cBhvr>
                                        <p:cTn id="100" dur="100" decel="100000" autoRev="1" fill="hold">
                                          <p:stCondLst>
                                            <p:cond delay="300"/>
                                          </p:stCondLst>
                                        </p:cTn>
                                        <p:tgtEl>
                                          <p:spTgt spid="19"/>
                                        </p:tgtEl>
                                      </p:cBhvr>
                                      <p:from x="100000" y="100000"/>
                                      <p:to x="80000" y="100000"/>
                                    </p:animScale>
                                    <p:anim by="(#ppt_h/3+#ppt_w*0.1)" calcmode="lin" valueType="num">
                                      <p:cBhvr additive="sum">
                                        <p:cTn id="101" dur="100" decel="100000" autoRev="1" fill="hold">
                                          <p:stCondLst>
                                            <p:cond delay="3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txBox="1">
            <a:spLocks noGrp="1"/>
          </p:cNvSpPr>
          <p:nvPr/>
        </p:nvSpPr>
        <p:spPr bwMode="auto">
          <a:xfrm>
            <a:off x="8893175" y="6629400"/>
            <a:ext cx="250825" cy="228600"/>
          </a:xfrm>
          <a:prstGeom prst="rect">
            <a:avLst/>
          </a:prstGeom>
          <a:noFill/>
          <a:ln w="12700">
            <a:miter lim="800000"/>
            <a:headEnd/>
            <a:tailEnd/>
          </a:ln>
        </p:spPr>
        <p:txBody>
          <a:bodyPr wrap="none" anchor="b"/>
          <a:lstStyle/>
          <a:p>
            <a:pPr algn="r">
              <a:defRPr/>
            </a:pPr>
            <a:fld id="{C651C766-766C-4E46-929B-10885D508437}" type="slidenum">
              <a:rPr lang="en-US" sz="1000">
                <a:latin typeface="+mn-lt"/>
                <a:ea typeface="Lucida Grande" charset="0"/>
                <a:cs typeface="Lucida Grande" charset="0"/>
                <a:sym typeface="Lucida Grande" charset="0"/>
              </a:rPr>
              <a:pPr algn="r">
                <a:defRPr/>
              </a:pPr>
              <a:t>18</a:t>
            </a:fld>
            <a:endParaRPr lang="en-US" sz="1000">
              <a:latin typeface="+mn-lt"/>
              <a:ea typeface="Lucida Grande" charset="0"/>
              <a:cs typeface="Lucida Grande" charset="0"/>
              <a:sym typeface="Lucida Grande" charset="0"/>
            </a:endParaRPr>
          </a:p>
        </p:txBody>
      </p:sp>
      <p:sp>
        <p:nvSpPr>
          <p:cNvPr id="70659" name="Freeform 1"/>
          <p:cNvSpPr>
            <a:spLocks/>
          </p:cNvSpPr>
          <p:nvPr/>
        </p:nvSpPr>
        <p:spPr bwMode="auto">
          <a:xfrm>
            <a:off x="500063" y="5945188"/>
            <a:ext cx="4940300" cy="920750"/>
          </a:xfrm>
          <a:custGeom>
            <a:avLst/>
            <a:gdLst>
              <a:gd name="T0" fmla="*/ 0 w 21600"/>
              <a:gd name="T1" fmla="*/ 128 h 21600"/>
              <a:gd name="T2" fmla="*/ 21600 w 21600"/>
              <a:gd name="T3" fmla="*/ 21600 h 21600"/>
              <a:gd name="T4" fmla="*/ 16039 w 21600"/>
              <a:gd name="T5" fmla="*/ 21600 h 21600"/>
              <a:gd name="T6" fmla="*/ 3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chemeClr val="accent1">
              <a:alpha val="39999"/>
            </a:schemeClr>
          </a:solidFill>
          <a:ln w="9525" cap="flat">
            <a:noFill/>
            <a:round/>
            <a:headEnd type="none" w="med" len="med"/>
            <a:tailEnd type="none" w="med" len="med"/>
          </a:ln>
        </p:spPr>
        <p:txBody>
          <a:bodyPr lIns="0" tIns="0" rIns="0" bIns="0"/>
          <a:lstStyle/>
          <a:p>
            <a:endParaRPr lang="en-US"/>
          </a:p>
        </p:txBody>
      </p:sp>
      <p:sp>
        <p:nvSpPr>
          <p:cNvPr id="70660" name="Freeform 2"/>
          <p:cNvSpPr>
            <a:spLocks/>
          </p:cNvSpPr>
          <p:nvPr/>
        </p:nvSpPr>
        <p:spPr bwMode="auto">
          <a:xfrm>
            <a:off x="485775" y="5938838"/>
            <a:ext cx="3690938" cy="933450"/>
          </a:xfrm>
          <a:custGeom>
            <a:avLst/>
            <a:gdLst>
              <a:gd name="T0" fmla="*/ 0 w 21600"/>
              <a:gd name="T1" fmla="*/ 0 h 21600"/>
              <a:gd name="T2" fmla="*/ 21600 w 21600"/>
              <a:gd name="T3" fmla="*/ 21490 h 21600"/>
              <a:gd name="T4" fmla="*/ 17057 w 21600"/>
              <a:gd name="T5" fmla="*/ 21600 h 21600"/>
              <a:gd name="T6" fmla="*/ 46 w 21600"/>
              <a:gd name="T7" fmla="*/ 1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sp>
        <p:nvSpPr>
          <p:cNvPr id="70661" name="AutoShape 3"/>
          <p:cNvSpPr>
            <a:spLocks/>
          </p:cNvSpPr>
          <p:nvPr/>
        </p:nvSpPr>
        <p:spPr bwMode="auto">
          <a:xfrm>
            <a:off x="-4763" y="5791200"/>
            <a:ext cx="3400426" cy="1079500"/>
          </a:xfrm>
          <a:prstGeom prst="rtTriangle">
            <a:avLst/>
          </a:prstGeom>
          <a:blipFill dpi="0" rotWithShape="0">
            <a:blip r:embed="rId3"/>
            <a:srcRect/>
            <a:stretch>
              <a:fillRect/>
            </a:stretch>
          </a:blipFill>
          <a:ln w="12700" cap="rnd">
            <a:noFill/>
            <a:round/>
            <a:headEnd/>
            <a:tailEnd/>
          </a:ln>
        </p:spPr>
        <p:txBody>
          <a:bodyPr lIns="0" tIns="0" rIns="0" bIns="0"/>
          <a:lstStyle/>
          <a:p>
            <a:pPr algn="ctr"/>
            <a:endParaRPr lang="en-AU" sz="4200">
              <a:solidFill>
                <a:srgbClr val="000000"/>
              </a:solidFill>
              <a:latin typeface="Gill Sans" charset="0"/>
              <a:sym typeface="Gill Sans" charset="0"/>
            </a:endParaRPr>
          </a:p>
        </p:txBody>
      </p:sp>
      <p:sp>
        <p:nvSpPr>
          <p:cNvPr id="70662" name="Line 4"/>
          <p:cNvSpPr>
            <a:spLocks noChangeShapeType="1"/>
          </p:cNvSpPr>
          <p:nvPr/>
        </p:nvSpPr>
        <p:spPr bwMode="auto">
          <a:xfrm>
            <a:off x="-7938" y="5786438"/>
            <a:ext cx="3403601" cy="1084262"/>
          </a:xfrm>
          <a:prstGeom prst="line">
            <a:avLst/>
          </a:prstGeom>
          <a:noFill/>
          <a:ln w="12065">
            <a:solidFill>
              <a:srgbClr val="5EA3B4"/>
            </a:solidFill>
            <a:miter lim="800000"/>
            <a:headEnd/>
            <a:tailEnd/>
          </a:ln>
        </p:spPr>
        <p:txBody>
          <a:bodyPr lIns="0" tIns="0" rIns="0" bIns="0"/>
          <a:lstStyle/>
          <a:p>
            <a:endParaRPr lang="en-US"/>
          </a:p>
        </p:txBody>
      </p:sp>
      <p:pic>
        <p:nvPicPr>
          <p:cNvPr id="70663" name="Picture 5"/>
          <p:cNvPicPr>
            <a:picLocks noChangeAspect="1" noChangeArrowheads="1"/>
          </p:cNvPicPr>
          <p:nvPr/>
        </p:nvPicPr>
        <p:blipFill>
          <a:blip r:embed="rId4"/>
          <a:srcRect/>
          <a:stretch>
            <a:fillRect/>
          </a:stretch>
        </p:blipFill>
        <p:spPr bwMode="auto">
          <a:xfrm>
            <a:off x="0" y="6569075"/>
            <a:ext cx="2438400" cy="288925"/>
          </a:xfrm>
          <a:prstGeom prst="rect">
            <a:avLst/>
          </a:prstGeom>
          <a:noFill/>
          <a:ln w="9525">
            <a:noFill/>
            <a:miter lim="800000"/>
            <a:headEnd/>
            <a:tailEnd/>
          </a:ln>
        </p:spPr>
      </p:pic>
      <p:sp>
        <p:nvSpPr>
          <p:cNvPr id="70664" name="Rectangle 6"/>
          <p:cNvSpPr>
            <a:spLocks/>
          </p:cNvSpPr>
          <p:nvPr/>
        </p:nvSpPr>
        <p:spPr bwMode="auto">
          <a:xfrm>
            <a:off x="7148513" y="6629400"/>
            <a:ext cx="1930400" cy="228600"/>
          </a:xfrm>
          <a:prstGeom prst="rect">
            <a:avLst/>
          </a:prstGeom>
          <a:noFill/>
          <a:ln w="12700" cap="rnd">
            <a:noFill/>
            <a:round/>
            <a:headEnd/>
            <a:tailEnd/>
          </a:ln>
        </p:spPr>
        <p:txBody>
          <a:bodyPr lIns="38100" tIns="38100" rIns="38100" bIns="38100" anchor="b"/>
          <a:lstStyle/>
          <a:p>
            <a:pPr algn="ctr"/>
            <a:r>
              <a:rPr lang="en-US" sz="1000">
                <a:latin typeface="Lucida Grande" charset="0"/>
                <a:sym typeface="Lucida Grande" charset="0"/>
              </a:rPr>
              <a:t>11-13 April 2011</a:t>
            </a:r>
          </a:p>
        </p:txBody>
      </p:sp>
      <p:sp>
        <p:nvSpPr>
          <p:cNvPr id="70665" name="Rectangle 7"/>
          <p:cNvSpPr>
            <a:spLocks/>
          </p:cNvSpPr>
          <p:nvPr/>
        </p:nvSpPr>
        <p:spPr bwMode="auto">
          <a:xfrm>
            <a:off x="5192713" y="6629400"/>
            <a:ext cx="2363787" cy="228600"/>
          </a:xfrm>
          <a:prstGeom prst="rect">
            <a:avLst/>
          </a:prstGeom>
          <a:noFill/>
          <a:ln w="12700" cap="rnd">
            <a:noFill/>
            <a:round/>
            <a:headEnd/>
            <a:tailEnd/>
          </a:ln>
        </p:spPr>
        <p:txBody>
          <a:bodyPr lIns="38100" tIns="38100" rIns="38100" bIns="38100" anchor="b"/>
          <a:lstStyle/>
          <a:p>
            <a:pPr algn="r"/>
            <a:r>
              <a:rPr lang="en-US" sz="1000">
                <a:latin typeface="Lucida Grande" charset="0"/>
                <a:sym typeface="Lucida Grande" charset="0"/>
              </a:rPr>
              <a:t>2nd IBTrACS Workshop</a:t>
            </a:r>
          </a:p>
        </p:txBody>
      </p:sp>
      <p:sp>
        <p:nvSpPr>
          <p:cNvPr id="70666" name="Rectangle 8"/>
          <p:cNvSpPr>
            <a:spLocks/>
          </p:cNvSpPr>
          <p:nvPr/>
        </p:nvSpPr>
        <p:spPr bwMode="auto">
          <a:xfrm>
            <a:off x="8647113" y="6492875"/>
            <a:ext cx="379412" cy="365125"/>
          </a:xfrm>
          <a:prstGeom prst="rect">
            <a:avLst/>
          </a:prstGeom>
          <a:noFill/>
          <a:ln w="12700" cap="rnd">
            <a:noFill/>
            <a:round/>
            <a:headEnd/>
            <a:tailEnd/>
          </a:ln>
        </p:spPr>
        <p:txBody>
          <a:bodyPr lIns="0" tIns="0" rIns="0" bIns="0"/>
          <a:lstStyle/>
          <a:p>
            <a:pPr algn="ctr"/>
            <a:endParaRPr lang="en-AU" sz="4200">
              <a:solidFill>
                <a:srgbClr val="000000"/>
              </a:solidFill>
              <a:latin typeface="Gill Sans" charset="0"/>
              <a:sym typeface="Gill Sans" charset="0"/>
            </a:endParaRPr>
          </a:p>
        </p:txBody>
      </p:sp>
      <p:sp>
        <p:nvSpPr>
          <p:cNvPr id="70667" name="Rectangle 9"/>
          <p:cNvSpPr>
            <a:spLocks noChangeArrowheads="1"/>
          </p:cNvSpPr>
          <p:nvPr>
            <p:ph type="body" idx="4294967295"/>
          </p:nvPr>
        </p:nvSpPr>
        <p:spPr>
          <a:xfrm>
            <a:off x="381000" y="1447800"/>
            <a:ext cx="8382000" cy="4203700"/>
          </a:xfrm>
        </p:spPr>
        <p:txBody>
          <a:bodyPr lIns="38100" tIns="38100" rIns="38100" bIns="38100"/>
          <a:lstStyle/>
          <a:p>
            <a:pPr marL="327025" indent="-257175" eaLnBrk="1" hangingPunct="1">
              <a:spcBef>
                <a:spcPct val="10000"/>
              </a:spcBef>
            </a:pPr>
            <a:r>
              <a:rPr lang="en-US" sz="2400" smtClean="0"/>
              <a:t>Best tracking agencies should …</a:t>
            </a:r>
          </a:p>
          <a:p>
            <a:pPr marL="582613" lvl="1" indent="-228600" eaLnBrk="1" hangingPunct="1">
              <a:spcBef>
                <a:spcPct val="10000"/>
              </a:spcBef>
            </a:pPr>
            <a:r>
              <a:rPr lang="en-US" sz="2400" smtClean="0"/>
              <a:t>Report more parameters and use WMO format </a:t>
            </a:r>
          </a:p>
          <a:p>
            <a:pPr marL="582613" lvl="1" indent="-228600" eaLnBrk="1" hangingPunct="1">
              <a:spcBef>
                <a:spcPct val="10000"/>
              </a:spcBef>
            </a:pPr>
            <a:endParaRPr lang="en-US" sz="2400" smtClean="0"/>
          </a:p>
          <a:p>
            <a:pPr marL="582613" lvl="1" indent="-228600" eaLnBrk="1" hangingPunct="1">
              <a:spcBef>
                <a:spcPct val="10000"/>
              </a:spcBef>
            </a:pPr>
            <a:r>
              <a:rPr lang="en-US" sz="2400" smtClean="0"/>
              <a:t>Document current and historic BT practices</a:t>
            </a:r>
          </a:p>
          <a:p>
            <a:pPr marL="582613" lvl="1" indent="-228600" eaLnBrk="1" hangingPunct="1">
              <a:spcBef>
                <a:spcPct val="10000"/>
              </a:spcBef>
            </a:pPr>
            <a:endParaRPr lang="en-US" sz="2400" smtClean="0"/>
          </a:p>
          <a:p>
            <a:pPr marL="582613" lvl="1" indent="-228600" eaLnBrk="1" hangingPunct="1">
              <a:spcBef>
                <a:spcPct val="10000"/>
              </a:spcBef>
            </a:pPr>
            <a:r>
              <a:rPr lang="en-US" sz="2400" smtClean="0"/>
              <a:t>Standardize definitions of winds and wind conversions</a:t>
            </a:r>
          </a:p>
          <a:p>
            <a:pPr marL="582613" lvl="1" indent="-228600" eaLnBrk="1" hangingPunct="1">
              <a:spcBef>
                <a:spcPct val="10000"/>
              </a:spcBef>
            </a:pPr>
            <a:endParaRPr lang="en-US" sz="2400" smtClean="0"/>
          </a:p>
          <a:p>
            <a:pPr marL="582613" lvl="1" indent="-228600" eaLnBrk="1" hangingPunct="1">
              <a:spcBef>
                <a:spcPct val="10000"/>
              </a:spcBef>
            </a:pPr>
            <a:r>
              <a:rPr lang="en-US" sz="2400" smtClean="0"/>
              <a:t>Rescue and archive documents relevant to BT data</a:t>
            </a:r>
          </a:p>
          <a:p>
            <a:pPr marL="582613" lvl="1" indent="-228600" eaLnBrk="1" hangingPunct="1">
              <a:spcBef>
                <a:spcPct val="10000"/>
              </a:spcBef>
            </a:pPr>
            <a:endParaRPr lang="en-US" sz="2400" smtClean="0"/>
          </a:p>
          <a:p>
            <a:pPr marL="582613" lvl="1" indent="-228600" eaLnBrk="1" hangingPunct="1">
              <a:spcBef>
                <a:spcPct val="10000"/>
              </a:spcBef>
            </a:pPr>
            <a:r>
              <a:rPr lang="en-US" sz="2400" smtClean="0"/>
              <a:t>“Best track” throughout life cycle (through ET)</a:t>
            </a:r>
          </a:p>
          <a:p>
            <a:pPr marL="582613" lvl="1" indent="-228600" eaLnBrk="1" hangingPunct="1">
              <a:spcBef>
                <a:spcPct val="10000"/>
              </a:spcBef>
            </a:pPr>
            <a:endParaRPr lang="en-US" sz="2400" smtClean="0"/>
          </a:p>
          <a:p>
            <a:pPr marL="582613" lvl="1" indent="-228600" eaLnBrk="1" hangingPunct="1">
              <a:spcBef>
                <a:spcPct val="10000"/>
              </a:spcBef>
            </a:pPr>
            <a:r>
              <a:rPr lang="en-US" sz="2400" smtClean="0"/>
              <a:t>Encourage best track data discussions at IWTC</a:t>
            </a:r>
          </a:p>
        </p:txBody>
      </p:sp>
      <p:sp>
        <p:nvSpPr>
          <p:cNvPr id="7178" name="Rectangle 10"/>
          <p:cNvSpPr>
            <a:spLocks noGrp="1" noChangeArrowheads="1"/>
          </p:cNvSpPr>
          <p:nvPr>
            <p:ph type="title" idx="4294967295"/>
          </p:nvPr>
        </p:nvSpPr>
        <p:spPr/>
        <p:txBody>
          <a:bodyPr lIns="38100" tIns="38100" rIns="38100" bIns="38100"/>
          <a:lstStyle/>
          <a:p>
            <a:pPr eaLnBrk="1" hangingPunct="1"/>
            <a:r>
              <a:rPr lang="en-US" sz="3100" smtClean="0">
                <a:effectLst>
                  <a:outerShdw blurRad="38100" dist="38100" dir="2700000" algn="tl">
                    <a:srgbClr val="C0C0C0"/>
                  </a:outerShdw>
                </a:effectLst>
              </a:rPr>
              <a:t>IBTrACS Workshop recommendations</a:t>
            </a:r>
          </a:p>
        </p:txBody>
      </p:sp>
      <p:pic>
        <p:nvPicPr>
          <p:cNvPr id="70669" name="Picture 11"/>
          <p:cNvPicPr>
            <a:picLocks noChangeAspect="1" noChangeArrowheads="1"/>
          </p:cNvPicPr>
          <p:nvPr/>
        </p:nvPicPr>
        <p:blipFill>
          <a:blip r:embed="rId5"/>
          <a:srcRect/>
          <a:stretch>
            <a:fillRect/>
          </a:stretch>
        </p:blipFill>
        <p:spPr bwMode="auto">
          <a:xfrm>
            <a:off x="7924800" y="152400"/>
            <a:ext cx="1038225" cy="1209675"/>
          </a:xfrm>
          <a:prstGeom prst="rect">
            <a:avLst/>
          </a:prstGeom>
          <a:noFill/>
          <a:ln w="9525">
            <a:noFill/>
            <a:miter lim="800000"/>
            <a:headEnd/>
            <a:tailEnd/>
          </a:ln>
        </p:spPr>
      </p:pic>
      <p:sp>
        <p:nvSpPr>
          <p:cNvPr id="7180" name="Oval 12"/>
          <p:cNvSpPr>
            <a:spLocks/>
          </p:cNvSpPr>
          <p:nvPr/>
        </p:nvSpPr>
        <p:spPr bwMode="auto">
          <a:xfrm>
            <a:off x="139700" y="1828800"/>
            <a:ext cx="7708900" cy="685800"/>
          </a:xfrm>
          <a:prstGeom prst="ellipse">
            <a:avLst/>
          </a:prstGeom>
          <a:solidFill>
            <a:srgbClr val="FFFF00">
              <a:alpha val="12941"/>
            </a:srgbClr>
          </a:solidFill>
          <a:ln w="25400">
            <a:solidFill>
              <a:srgbClr val="FFFF00"/>
            </a:solidFill>
            <a:miter lim="800000"/>
            <a:headEnd/>
            <a:tailEnd/>
          </a:ln>
        </p:spPr>
        <p:txBody>
          <a:bodyPr lIns="0" tIns="0" rIns="0" bIns="0"/>
          <a:lstStyle/>
          <a:p>
            <a:pPr algn="ctr"/>
            <a:endParaRPr lang="en-AU" sz="4200">
              <a:solidFill>
                <a:srgbClr val="000000"/>
              </a:solidFill>
              <a:latin typeface="Gill Sans" charset="0"/>
              <a:sym typeface="Gill Sans" charset="0"/>
            </a:endParaRPr>
          </a:p>
        </p:txBody>
      </p:sp>
      <p:sp>
        <p:nvSpPr>
          <p:cNvPr id="7181" name="Oval 13"/>
          <p:cNvSpPr>
            <a:spLocks/>
          </p:cNvSpPr>
          <p:nvPr/>
        </p:nvSpPr>
        <p:spPr bwMode="auto">
          <a:xfrm>
            <a:off x="381000" y="3276600"/>
            <a:ext cx="8204200" cy="1016000"/>
          </a:xfrm>
          <a:prstGeom prst="ellipse">
            <a:avLst/>
          </a:prstGeom>
          <a:solidFill>
            <a:srgbClr val="FFFF00">
              <a:alpha val="12941"/>
            </a:srgbClr>
          </a:solidFill>
          <a:ln w="25400">
            <a:solidFill>
              <a:srgbClr val="FFFF00"/>
            </a:solidFill>
            <a:miter lim="800000"/>
            <a:headEnd/>
            <a:tailEnd/>
          </a:ln>
        </p:spPr>
        <p:txBody>
          <a:bodyPr lIns="0" tIns="0" rIns="0" bIns="0"/>
          <a:lstStyle/>
          <a:p>
            <a:pPr algn="ctr"/>
            <a:endParaRPr lang="en-AU" sz="4200">
              <a:solidFill>
                <a:srgbClr val="000000"/>
              </a:solidFill>
              <a:latin typeface="Gill Sans" charset="0"/>
              <a:sym typeface="Gill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wipe(left)">
                                      <p:cBhvr>
                                        <p:cTn id="7" dur="500"/>
                                        <p:tgtEl>
                                          <p:spTgt spid="71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Effect transition="in" filter="wipe(left)">
                                      <p:cBhvr>
                                        <p:cTn id="12"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36867" name="Text Box 4"/>
          <p:cNvSpPr txBox="1">
            <a:spLocks noChangeArrowheads="1"/>
          </p:cNvSpPr>
          <p:nvPr/>
        </p:nvSpPr>
        <p:spPr bwMode="auto">
          <a:xfrm>
            <a:off x="990600" y="16764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TC “spurs” and “mergers”</a:t>
            </a:r>
          </a:p>
        </p:txBody>
      </p:sp>
      <p:pic>
        <p:nvPicPr>
          <p:cNvPr id="36868" name="Picture 2" descr="JTech-1954240N13151"/>
          <p:cNvPicPr>
            <a:picLocks noChangeAspect="1" noChangeArrowheads="1"/>
          </p:cNvPicPr>
          <p:nvPr/>
        </p:nvPicPr>
        <p:blipFill>
          <a:blip r:embed="rId3"/>
          <a:srcRect/>
          <a:stretch>
            <a:fillRect/>
          </a:stretch>
        </p:blipFill>
        <p:spPr bwMode="auto">
          <a:xfrm>
            <a:off x="914400" y="2438400"/>
            <a:ext cx="3657600" cy="2724150"/>
          </a:xfrm>
          <a:prstGeom prst="rect">
            <a:avLst/>
          </a:prstGeom>
          <a:noFill/>
          <a:ln w="9525">
            <a:noFill/>
            <a:miter lim="800000"/>
            <a:headEnd/>
            <a:tailEnd/>
          </a:ln>
        </p:spPr>
      </p:pic>
      <p:pic>
        <p:nvPicPr>
          <p:cNvPr id="36869" name="Picture 3" descr="JTech-1994263N17170"/>
          <p:cNvPicPr>
            <a:picLocks noChangeAspect="1" noChangeArrowheads="1"/>
          </p:cNvPicPr>
          <p:nvPr/>
        </p:nvPicPr>
        <p:blipFill>
          <a:blip r:embed="rId4"/>
          <a:srcRect/>
          <a:stretch>
            <a:fillRect/>
          </a:stretch>
        </p:blipFill>
        <p:spPr bwMode="auto">
          <a:xfrm>
            <a:off x="4648200" y="2438400"/>
            <a:ext cx="3505200" cy="2717800"/>
          </a:xfrm>
          <a:prstGeom prst="rect">
            <a:avLst/>
          </a:prstGeom>
          <a:noFill/>
          <a:ln w="9525">
            <a:noFill/>
            <a:miter lim="800000"/>
            <a:headEnd/>
            <a:tailEnd/>
          </a:ln>
        </p:spPr>
      </p:pic>
      <p:sp>
        <p:nvSpPr>
          <p:cNvPr id="36870" name="Rectangle 7"/>
          <p:cNvSpPr>
            <a:spLocks noChangeArrowheads="1"/>
          </p:cNvSpPr>
          <p:nvPr/>
        </p:nvSpPr>
        <p:spPr bwMode="auto">
          <a:xfrm>
            <a:off x="1638300" y="2376488"/>
            <a:ext cx="2933700" cy="0"/>
          </a:xfrm>
          <a:prstGeom prst="rect">
            <a:avLst/>
          </a:prstGeom>
          <a:noFill/>
          <a:ln w="9525">
            <a:noFill/>
            <a:miter lim="800000"/>
            <a:headEnd/>
            <a:tailEnd/>
          </a:ln>
        </p:spPr>
        <p:txBody>
          <a:bodyPr wrap="none" anchor="ctr">
            <a:spAutoFit/>
          </a:bodyPr>
          <a:lstStyle/>
          <a:p>
            <a:endParaRPr lang="en-AU"/>
          </a:p>
        </p:txBody>
      </p:sp>
      <p:sp>
        <p:nvSpPr>
          <p:cNvPr id="36871" name="Rectangle 9"/>
          <p:cNvSpPr>
            <a:spLocks noChangeArrowheads="1"/>
          </p:cNvSpPr>
          <p:nvPr/>
        </p:nvSpPr>
        <p:spPr bwMode="auto">
          <a:xfrm>
            <a:off x="1638300" y="2376488"/>
            <a:ext cx="2933700" cy="0"/>
          </a:xfrm>
          <a:prstGeom prst="rect">
            <a:avLst/>
          </a:prstGeom>
          <a:noFill/>
          <a:ln w="9525">
            <a:noFill/>
            <a:miter lim="800000"/>
            <a:headEnd/>
            <a:tailEnd/>
          </a:ln>
        </p:spPr>
        <p:txBody>
          <a:bodyPr wrap="none" anchor="ctr">
            <a:spAutoFit/>
          </a:bodyPr>
          <a:lstStyle/>
          <a:p>
            <a:endParaRPr lang="en-AU"/>
          </a:p>
        </p:txBody>
      </p:sp>
      <p:sp>
        <p:nvSpPr>
          <p:cNvPr id="36872" name="Text Box 50"/>
          <p:cNvSpPr txBox="1">
            <a:spLocks noChangeArrowheads="1"/>
          </p:cNvSpPr>
          <p:nvPr/>
        </p:nvSpPr>
        <p:spPr bwMode="auto">
          <a:xfrm>
            <a:off x="2209800" y="5334000"/>
            <a:ext cx="914400" cy="396875"/>
          </a:xfrm>
          <a:prstGeom prst="rect">
            <a:avLst/>
          </a:prstGeom>
          <a:noFill/>
          <a:ln w="9525">
            <a:noFill/>
            <a:miter lim="800000"/>
            <a:headEnd/>
            <a:tailEnd/>
          </a:ln>
        </p:spPr>
        <p:txBody>
          <a:bodyPr>
            <a:spAutoFit/>
          </a:bodyPr>
          <a:lstStyle/>
          <a:p>
            <a:pPr>
              <a:spcBef>
                <a:spcPct val="50000"/>
              </a:spcBef>
            </a:pPr>
            <a:r>
              <a:rPr lang="en-AU" sz="2000">
                <a:latin typeface="Calibri" pitchFamily="34" charset="0"/>
              </a:rPr>
              <a:t>Spur? </a:t>
            </a:r>
          </a:p>
        </p:txBody>
      </p:sp>
      <p:sp>
        <p:nvSpPr>
          <p:cNvPr id="36873" name="Text Box 51"/>
          <p:cNvSpPr txBox="1">
            <a:spLocks noChangeArrowheads="1"/>
          </p:cNvSpPr>
          <p:nvPr/>
        </p:nvSpPr>
        <p:spPr bwMode="auto">
          <a:xfrm>
            <a:off x="5638800" y="5334000"/>
            <a:ext cx="1676400" cy="396875"/>
          </a:xfrm>
          <a:prstGeom prst="rect">
            <a:avLst/>
          </a:prstGeom>
          <a:noFill/>
          <a:ln w="9525">
            <a:noFill/>
            <a:miter lim="800000"/>
            <a:headEnd/>
            <a:tailEnd/>
          </a:ln>
        </p:spPr>
        <p:txBody>
          <a:bodyPr>
            <a:spAutoFit/>
          </a:bodyPr>
          <a:lstStyle/>
          <a:p>
            <a:pPr>
              <a:spcBef>
                <a:spcPct val="50000"/>
              </a:spcBef>
            </a:pPr>
            <a:r>
              <a:rPr lang="en-AU" sz="2000">
                <a:latin typeface="Calibri" pitchFamily="34" charset="0"/>
              </a:rPr>
              <a:t>Merger? </a:t>
            </a:r>
          </a:p>
        </p:txBody>
      </p:sp>
      <p:sp>
        <p:nvSpPr>
          <p:cNvPr id="36875"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Historical databases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
          <p:cNvSpPr txBox="1">
            <a:spLocks noGrp="1"/>
          </p:cNvSpPr>
          <p:nvPr/>
        </p:nvSpPr>
        <p:spPr bwMode="auto">
          <a:xfrm>
            <a:off x="152400" y="6356350"/>
            <a:ext cx="5334000" cy="501650"/>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Hazard/Risk Workshop 10-14 June 2013 WMO Geneva, Switzerland  </a:t>
            </a:r>
            <a:endParaRPr lang="en-GB" sz="1200">
              <a:solidFill>
                <a:srgbClr val="898989"/>
              </a:solidFill>
              <a:latin typeface="Arial" charset="0"/>
            </a:endParaRPr>
          </a:p>
        </p:txBody>
      </p:sp>
      <p:sp>
        <p:nvSpPr>
          <p:cNvPr id="13315" name="Text Box 5"/>
          <p:cNvSpPr txBox="1">
            <a:spLocks noChangeArrowheads="1"/>
          </p:cNvSpPr>
          <p:nvPr/>
        </p:nvSpPr>
        <p:spPr bwMode="auto">
          <a:xfrm>
            <a:off x="609600" y="1828800"/>
            <a:ext cx="7772400" cy="3584575"/>
          </a:xfrm>
          <a:prstGeom prst="rect">
            <a:avLst/>
          </a:prstGeom>
          <a:noFill/>
          <a:ln w="9525">
            <a:noFill/>
            <a:miter lim="800000"/>
            <a:headEnd/>
            <a:tailEnd/>
          </a:ln>
        </p:spPr>
        <p:txBody>
          <a:bodyPr>
            <a:spAutoFit/>
          </a:bodyPr>
          <a:lstStyle/>
          <a:p>
            <a:pPr marL="180975" defTabSz="1700213">
              <a:lnSpc>
                <a:spcPct val="115000"/>
              </a:lnSpc>
              <a:spcBef>
                <a:spcPct val="30000"/>
              </a:spcBef>
              <a:buFontTx/>
              <a:buChar char="•"/>
            </a:pPr>
            <a:r>
              <a:rPr lang="en-AU">
                <a:latin typeface="Calibri" pitchFamily="34" charset="0"/>
              </a:rPr>
              <a:t>Definitions of tropical cyclone. </a:t>
            </a:r>
          </a:p>
          <a:p>
            <a:pPr marL="180975" defTabSz="1700213">
              <a:lnSpc>
                <a:spcPct val="115000"/>
              </a:lnSpc>
              <a:spcBef>
                <a:spcPct val="30000"/>
              </a:spcBef>
              <a:buFontTx/>
              <a:buChar char="•"/>
            </a:pPr>
            <a:r>
              <a:rPr lang="en-AU">
                <a:latin typeface="Calibri" pitchFamily="34" charset="0"/>
              </a:rPr>
              <a:t>Complexity of tropical cyclones in relation to the chain of associated hazards</a:t>
            </a:r>
          </a:p>
          <a:p>
            <a:pPr marL="180975" defTabSz="1700213">
              <a:lnSpc>
                <a:spcPct val="115000"/>
              </a:lnSpc>
              <a:spcBef>
                <a:spcPct val="30000"/>
              </a:spcBef>
              <a:buFontTx/>
              <a:buChar char="•"/>
            </a:pPr>
            <a:r>
              <a:rPr lang="en-AU">
                <a:latin typeface="Calibri" pitchFamily="34" charset="0"/>
              </a:rPr>
              <a:t>Monitoring and observational network for tropical cyclones </a:t>
            </a:r>
          </a:p>
          <a:p>
            <a:pPr marL="180975" defTabSz="1700213">
              <a:lnSpc>
                <a:spcPct val="115000"/>
              </a:lnSpc>
              <a:spcBef>
                <a:spcPct val="30000"/>
              </a:spcBef>
              <a:buFontTx/>
              <a:buChar char="•"/>
            </a:pPr>
            <a:r>
              <a:rPr lang="en-AU">
                <a:latin typeface="Calibri" pitchFamily="34" charset="0"/>
              </a:rPr>
              <a:t>Historical data bases of tropical cyclones</a:t>
            </a:r>
          </a:p>
          <a:p>
            <a:pPr marL="180975" defTabSz="1700213">
              <a:lnSpc>
                <a:spcPct val="115000"/>
              </a:lnSpc>
              <a:spcBef>
                <a:spcPct val="30000"/>
              </a:spcBef>
              <a:buFontTx/>
              <a:buChar char="•"/>
            </a:pPr>
            <a:r>
              <a:rPr lang="en-AU">
                <a:latin typeface="Calibri" pitchFamily="34" charset="0"/>
              </a:rPr>
              <a:t>Historical analysis of tropical cyclone characteristics.</a:t>
            </a:r>
          </a:p>
          <a:p>
            <a:pPr marL="180975" defTabSz="1700213">
              <a:lnSpc>
                <a:spcPct val="115000"/>
              </a:lnSpc>
              <a:spcBef>
                <a:spcPct val="30000"/>
              </a:spcBef>
              <a:buFontTx/>
              <a:buChar char="•"/>
            </a:pPr>
            <a:r>
              <a:rPr lang="en-AU">
                <a:latin typeface="Calibri" pitchFamily="34" charset="0"/>
              </a:rPr>
              <a:t>Forecasting tools/models and methodologies</a:t>
            </a:r>
          </a:p>
        </p:txBody>
      </p:sp>
      <p:sp>
        <p:nvSpPr>
          <p:cNvPr id="13317"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endParaRPr lang="en-AU">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38915" name="Text Box 4"/>
          <p:cNvSpPr txBox="1">
            <a:spLocks noChangeArrowheads="1"/>
          </p:cNvSpPr>
          <p:nvPr/>
        </p:nvSpPr>
        <p:spPr bwMode="auto">
          <a:xfrm>
            <a:off x="990600" y="1676400"/>
            <a:ext cx="7696200" cy="3013075"/>
          </a:xfrm>
          <a:prstGeom prst="rect">
            <a:avLst/>
          </a:prstGeom>
          <a:noFill/>
          <a:ln w="9525">
            <a:noFill/>
            <a:miter lim="800000"/>
            <a:headEnd/>
            <a:tailEnd/>
          </a:ln>
        </p:spPr>
        <p:txBody>
          <a:bodyPr>
            <a:spAutoFit/>
          </a:bodyPr>
          <a:lstStyle/>
          <a:p>
            <a:pPr>
              <a:spcBef>
                <a:spcPct val="50000"/>
              </a:spcBef>
            </a:pPr>
            <a:r>
              <a:rPr lang="en-AU">
                <a:latin typeface="Calibri" pitchFamily="34" charset="0"/>
              </a:rPr>
              <a:t>Historical Databases (DB) – one size does not fit all</a:t>
            </a:r>
          </a:p>
          <a:p>
            <a:pPr>
              <a:spcBef>
                <a:spcPct val="50000"/>
              </a:spcBef>
            </a:pPr>
            <a:r>
              <a:rPr lang="en-AU">
                <a:latin typeface="Calibri" pitchFamily="34" charset="0"/>
              </a:rPr>
              <a:t>DB for climate analysis – requires homogeneity</a:t>
            </a:r>
          </a:p>
          <a:p>
            <a:pPr>
              <a:spcBef>
                <a:spcPct val="50000"/>
              </a:spcBef>
            </a:pPr>
            <a:r>
              <a:rPr lang="en-AU">
                <a:latin typeface="Calibri" pitchFamily="34" charset="0"/>
              </a:rPr>
              <a:t>DB for engineering – capture the extremes</a:t>
            </a:r>
          </a:p>
          <a:p>
            <a:pPr>
              <a:spcBef>
                <a:spcPct val="50000"/>
              </a:spcBef>
            </a:pPr>
            <a:r>
              <a:rPr lang="en-AU">
                <a:latin typeface="Calibri" pitchFamily="34" charset="0"/>
              </a:rPr>
              <a:t>Pressure in the historical databases – not a normalised parameter.</a:t>
            </a:r>
          </a:p>
          <a:p>
            <a:pPr>
              <a:spcBef>
                <a:spcPct val="50000"/>
              </a:spcBef>
            </a:pPr>
            <a:r>
              <a:rPr lang="en-AU">
                <a:latin typeface="Calibri" pitchFamily="34" charset="0"/>
              </a:rPr>
              <a:t>Biases in TC databases due to analysis techniques</a:t>
            </a:r>
          </a:p>
        </p:txBody>
      </p:sp>
      <p:sp>
        <p:nvSpPr>
          <p:cNvPr id="38917"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Historical databases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7" descr="DVK"/>
          <p:cNvPicPr>
            <a:picLocks noChangeAspect="1" noChangeArrowheads="1"/>
          </p:cNvPicPr>
          <p:nvPr/>
        </p:nvPicPr>
        <p:blipFill>
          <a:blip r:embed="rId3"/>
          <a:srcRect/>
          <a:stretch>
            <a:fillRect/>
          </a:stretch>
        </p:blipFill>
        <p:spPr bwMode="auto">
          <a:xfrm>
            <a:off x="4495800" y="1447800"/>
            <a:ext cx="4962525" cy="4795838"/>
          </a:xfrm>
          <a:prstGeom prst="rect">
            <a:avLst/>
          </a:prstGeom>
          <a:noFill/>
          <a:ln w="9525">
            <a:noFill/>
            <a:miter lim="800000"/>
            <a:headEnd/>
            <a:tailEnd/>
          </a:ln>
        </p:spPr>
      </p:pic>
      <p:sp>
        <p:nvSpPr>
          <p:cNvPr id="40962"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40963" name="Text Box 4"/>
          <p:cNvSpPr txBox="1">
            <a:spLocks noChangeArrowheads="1"/>
          </p:cNvSpPr>
          <p:nvPr/>
        </p:nvSpPr>
        <p:spPr bwMode="auto">
          <a:xfrm>
            <a:off x="304800" y="1828800"/>
            <a:ext cx="4876800" cy="2282825"/>
          </a:xfrm>
          <a:prstGeom prst="rect">
            <a:avLst/>
          </a:prstGeom>
          <a:noFill/>
          <a:ln w="9525">
            <a:noFill/>
            <a:miter lim="800000"/>
            <a:headEnd/>
            <a:tailEnd/>
          </a:ln>
        </p:spPr>
        <p:txBody>
          <a:bodyPr>
            <a:spAutoFit/>
          </a:bodyPr>
          <a:lstStyle/>
          <a:p>
            <a:pPr>
              <a:spcBef>
                <a:spcPct val="50000"/>
              </a:spcBef>
            </a:pPr>
            <a:r>
              <a:rPr lang="en-AU">
                <a:latin typeface="Calibri" pitchFamily="34" charset="0"/>
              </a:rPr>
              <a:t>Analysis of TC characteristics</a:t>
            </a:r>
          </a:p>
          <a:p>
            <a:pPr>
              <a:spcBef>
                <a:spcPct val="50000"/>
              </a:spcBef>
            </a:pPr>
            <a:r>
              <a:rPr lang="en-AU">
                <a:latin typeface="Calibri" pitchFamily="34" charset="0"/>
              </a:rPr>
              <a:t>Prior to the satellite era – unreliable, incomplete.</a:t>
            </a:r>
          </a:p>
          <a:p>
            <a:pPr>
              <a:spcBef>
                <a:spcPct val="50000"/>
              </a:spcBef>
            </a:pPr>
            <a:r>
              <a:rPr lang="en-AU">
                <a:latin typeface="Calibri" pitchFamily="34" charset="0"/>
              </a:rPr>
              <a:t>Dvorak technique – the foundation of TC databases</a:t>
            </a:r>
          </a:p>
        </p:txBody>
      </p:sp>
      <p:sp>
        <p:nvSpPr>
          <p:cNvPr id="40965"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Analysis techniques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7" descr="DVK"/>
          <p:cNvPicPr>
            <a:picLocks noChangeAspect="1" noChangeArrowheads="1"/>
          </p:cNvPicPr>
          <p:nvPr/>
        </p:nvPicPr>
        <p:blipFill>
          <a:blip r:embed="rId3"/>
          <a:srcRect/>
          <a:stretch>
            <a:fillRect/>
          </a:stretch>
        </p:blipFill>
        <p:spPr bwMode="auto">
          <a:xfrm>
            <a:off x="4038600" y="1447800"/>
            <a:ext cx="4962525" cy="4795838"/>
          </a:xfrm>
          <a:prstGeom prst="rect">
            <a:avLst/>
          </a:prstGeom>
          <a:noFill/>
          <a:ln w="9525">
            <a:noFill/>
            <a:miter lim="800000"/>
            <a:headEnd/>
            <a:tailEnd/>
          </a:ln>
        </p:spPr>
      </p:pic>
      <p:sp>
        <p:nvSpPr>
          <p:cNvPr id="43010"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43011" name="Text Box 4"/>
          <p:cNvSpPr txBox="1">
            <a:spLocks noChangeArrowheads="1"/>
          </p:cNvSpPr>
          <p:nvPr/>
        </p:nvSpPr>
        <p:spPr bwMode="auto">
          <a:xfrm>
            <a:off x="685800" y="1600200"/>
            <a:ext cx="3657600" cy="2100263"/>
          </a:xfrm>
          <a:prstGeom prst="rect">
            <a:avLst/>
          </a:prstGeom>
          <a:noFill/>
          <a:ln w="9525">
            <a:noFill/>
            <a:miter lim="800000"/>
            <a:headEnd/>
            <a:tailEnd/>
          </a:ln>
        </p:spPr>
        <p:txBody>
          <a:bodyPr>
            <a:spAutoFit/>
          </a:bodyPr>
          <a:lstStyle/>
          <a:p>
            <a:pPr>
              <a:spcBef>
                <a:spcPct val="50000"/>
              </a:spcBef>
            </a:pPr>
            <a:r>
              <a:rPr lang="en-AU" b="1">
                <a:latin typeface="Calibri" pitchFamily="34" charset="0"/>
              </a:rPr>
              <a:t>Dvorak Technique</a:t>
            </a:r>
          </a:p>
          <a:p>
            <a:pPr>
              <a:spcBef>
                <a:spcPct val="50000"/>
              </a:spcBef>
            </a:pPr>
            <a:r>
              <a:rPr lang="en-AU">
                <a:latin typeface="Calibri" pitchFamily="34" charset="0"/>
              </a:rPr>
              <a:t>1. Determine CI</a:t>
            </a:r>
          </a:p>
          <a:p>
            <a:pPr>
              <a:spcBef>
                <a:spcPct val="50000"/>
              </a:spcBef>
            </a:pPr>
            <a:r>
              <a:rPr lang="en-AU">
                <a:latin typeface="Calibri" pitchFamily="34" charset="0"/>
              </a:rPr>
              <a:t>2. Map CI to wind</a:t>
            </a:r>
          </a:p>
          <a:p>
            <a:pPr>
              <a:spcBef>
                <a:spcPct val="50000"/>
              </a:spcBef>
            </a:pPr>
            <a:r>
              <a:rPr lang="en-AU">
                <a:latin typeface="Calibri" pitchFamily="34" charset="0"/>
              </a:rPr>
              <a:t>3. Map wind to pressure</a:t>
            </a:r>
          </a:p>
        </p:txBody>
      </p:sp>
      <p:sp>
        <p:nvSpPr>
          <p:cNvPr id="43014"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Analysis techniques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45059" name="Text Box 4"/>
          <p:cNvSpPr txBox="1">
            <a:spLocks noChangeArrowheads="1"/>
          </p:cNvSpPr>
          <p:nvPr/>
        </p:nvSpPr>
        <p:spPr bwMode="auto">
          <a:xfrm>
            <a:off x="990600" y="1676400"/>
            <a:ext cx="7696200" cy="4473575"/>
          </a:xfrm>
          <a:prstGeom prst="rect">
            <a:avLst/>
          </a:prstGeom>
          <a:noFill/>
          <a:ln w="9525">
            <a:noFill/>
            <a:miter lim="800000"/>
            <a:headEnd/>
            <a:tailEnd/>
          </a:ln>
        </p:spPr>
        <p:txBody>
          <a:bodyPr>
            <a:spAutoFit/>
          </a:bodyPr>
          <a:lstStyle/>
          <a:p>
            <a:pPr>
              <a:spcBef>
                <a:spcPct val="50000"/>
              </a:spcBef>
            </a:pPr>
            <a:r>
              <a:rPr lang="en-AU" b="1">
                <a:latin typeface="Calibri" pitchFamily="34" charset="0"/>
              </a:rPr>
              <a:t>International Workshop on the Satellite Analysis of Tropical Cyclones (IWSATC)</a:t>
            </a:r>
          </a:p>
          <a:p>
            <a:pPr>
              <a:spcBef>
                <a:spcPct val="50000"/>
              </a:spcBef>
            </a:pPr>
            <a:r>
              <a:rPr lang="en-AU">
                <a:latin typeface="Calibri" pitchFamily="34" charset="0"/>
              </a:rPr>
              <a:t>Documenting variations in the Dvorak technique: </a:t>
            </a:r>
          </a:p>
          <a:p>
            <a:pPr marL="742950" lvl="1" indent="-285750">
              <a:spcBef>
                <a:spcPct val="50000"/>
              </a:spcBef>
              <a:buFontTx/>
              <a:buChar char="•"/>
            </a:pPr>
            <a:r>
              <a:rPr lang="en-AU">
                <a:latin typeface="Calibri" pitchFamily="34" charset="0"/>
              </a:rPr>
              <a:t>over time</a:t>
            </a:r>
          </a:p>
          <a:p>
            <a:pPr marL="742950" lvl="1" indent="-285750">
              <a:spcBef>
                <a:spcPct val="50000"/>
              </a:spcBef>
              <a:buFontTx/>
              <a:buChar char="•"/>
            </a:pPr>
            <a:r>
              <a:rPr lang="en-AU">
                <a:latin typeface="Calibri" pitchFamily="34" charset="0"/>
              </a:rPr>
              <a:t>across agencies</a:t>
            </a:r>
          </a:p>
          <a:p>
            <a:pPr>
              <a:spcBef>
                <a:spcPct val="50000"/>
              </a:spcBef>
            </a:pPr>
            <a:r>
              <a:rPr lang="en-AU">
                <a:latin typeface="Calibri" pitchFamily="34" charset="0"/>
              </a:rPr>
              <a:t>Looking for sources of systematic bias:</a:t>
            </a:r>
          </a:p>
          <a:p>
            <a:pPr marL="742950" lvl="1" indent="-285750">
              <a:spcBef>
                <a:spcPct val="50000"/>
              </a:spcBef>
              <a:buFontTx/>
              <a:buChar char="•"/>
            </a:pPr>
            <a:r>
              <a:rPr lang="en-AU">
                <a:latin typeface="Calibri" pitchFamily="34" charset="0"/>
              </a:rPr>
              <a:t>due to variations in application of the technique</a:t>
            </a:r>
          </a:p>
          <a:p>
            <a:pPr marL="742950" lvl="1" indent="-285750">
              <a:spcBef>
                <a:spcPct val="50000"/>
              </a:spcBef>
              <a:buFontTx/>
              <a:buChar char="•"/>
            </a:pPr>
            <a:r>
              <a:rPr lang="en-AU">
                <a:latin typeface="Calibri" pitchFamily="34" charset="0"/>
              </a:rPr>
              <a:t>due to use of different CI-&gt;wind-&gt;pressure relationships</a:t>
            </a:r>
          </a:p>
        </p:txBody>
      </p:sp>
      <p:sp>
        <p:nvSpPr>
          <p:cNvPr id="45061"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Analysis techniques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47107" name="Text Box 4"/>
          <p:cNvSpPr txBox="1">
            <a:spLocks noChangeArrowheads="1"/>
          </p:cNvSpPr>
          <p:nvPr/>
        </p:nvSpPr>
        <p:spPr bwMode="auto">
          <a:xfrm>
            <a:off x="990600" y="1676400"/>
            <a:ext cx="7696200" cy="1917700"/>
          </a:xfrm>
          <a:prstGeom prst="rect">
            <a:avLst/>
          </a:prstGeom>
          <a:noFill/>
          <a:ln w="9525">
            <a:noFill/>
            <a:miter lim="800000"/>
            <a:headEnd/>
            <a:tailEnd/>
          </a:ln>
        </p:spPr>
        <p:txBody>
          <a:bodyPr>
            <a:spAutoFit/>
          </a:bodyPr>
          <a:lstStyle/>
          <a:p>
            <a:pPr>
              <a:spcBef>
                <a:spcPct val="50000"/>
              </a:spcBef>
            </a:pPr>
            <a:r>
              <a:rPr lang="en-AU">
                <a:latin typeface="Calibri" pitchFamily="34" charset="0"/>
              </a:rPr>
              <a:t>Track forecasting – well defined process, consensus forecasting. </a:t>
            </a:r>
          </a:p>
          <a:p>
            <a:pPr>
              <a:spcBef>
                <a:spcPct val="50000"/>
              </a:spcBef>
            </a:pPr>
            <a:r>
              <a:rPr lang="en-AU">
                <a:latin typeface="Calibri" pitchFamily="34" charset="0"/>
              </a:rPr>
              <a:t>Intensity forecasting – on the threshold of a breakthrough?</a:t>
            </a:r>
          </a:p>
          <a:p>
            <a:pPr>
              <a:spcBef>
                <a:spcPct val="50000"/>
              </a:spcBef>
            </a:pPr>
            <a:r>
              <a:rPr lang="en-AU">
                <a:latin typeface="Calibri" pitchFamily="34" charset="0"/>
              </a:rPr>
              <a:t>Structure – not well measured, forecast or verified</a:t>
            </a:r>
          </a:p>
        </p:txBody>
      </p:sp>
      <p:sp>
        <p:nvSpPr>
          <p:cNvPr id="47109"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Forecasting tools and methodologies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5"/>
          <p:cNvSpPr>
            <a:spLocks noGrp="1"/>
          </p:cNvSpPr>
          <p:nvPr>
            <p:ph type="title" idx="4294967295"/>
          </p:nvPr>
        </p:nvSpPr>
        <p:spPr/>
        <p:txBody>
          <a:bodyPr/>
          <a:lstStyle/>
          <a:p>
            <a:r>
              <a:rPr lang="en-US" smtClean="0">
                <a:latin typeface="Calibri" pitchFamily="34" charset="0"/>
              </a:rPr>
              <a:t/>
            </a:r>
            <a:br>
              <a:rPr lang="en-US" smtClean="0">
                <a:latin typeface="Calibri" pitchFamily="34" charset="0"/>
              </a:rPr>
            </a:br>
            <a:r>
              <a:rPr lang="en-US" smtClean="0">
                <a:latin typeface="Calibri" pitchFamily="34" charset="0"/>
              </a:rPr>
              <a:t>Tropical Cyclone Programme</a:t>
            </a:r>
            <a:r>
              <a:rPr lang="en-AU" smtClean="0">
                <a:latin typeface="Calibri" pitchFamily="34" charset="0"/>
              </a:rPr>
              <a:t/>
            </a:r>
            <a:br>
              <a:rPr lang="en-AU" smtClean="0">
                <a:latin typeface="Calibri" pitchFamily="34" charset="0"/>
              </a:rPr>
            </a:br>
            <a:r>
              <a:rPr lang="en-AU" smtClean="0">
                <a:latin typeface="Calibri" pitchFamily="34" charset="0"/>
              </a:rPr>
              <a:t/>
            </a:r>
            <a:br>
              <a:rPr lang="en-AU" smtClean="0">
                <a:latin typeface="Calibri" pitchFamily="34" charset="0"/>
              </a:rPr>
            </a:br>
            <a:endParaRPr lang="en-AU" smtClean="0">
              <a:latin typeface="Calibri" pitchFamily="34" charset="0"/>
            </a:endParaRPr>
          </a:p>
        </p:txBody>
      </p:sp>
      <p:sp>
        <p:nvSpPr>
          <p:cNvPr id="51202"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51203" name="Text Box 4"/>
          <p:cNvSpPr txBox="1">
            <a:spLocks noChangeArrowheads="1"/>
          </p:cNvSpPr>
          <p:nvPr/>
        </p:nvSpPr>
        <p:spPr bwMode="auto">
          <a:xfrm>
            <a:off x="990600" y="16764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Variation</a:t>
            </a:r>
          </a:p>
        </p:txBody>
      </p:sp>
      <p:pic>
        <p:nvPicPr>
          <p:cNvPr id="51204" name="Picture 5" descr="ISS007-E-14745"/>
          <p:cNvPicPr>
            <a:picLocks noChangeAspect="1" noChangeArrowheads="1"/>
          </p:cNvPicPr>
          <p:nvPr/>
        </p:nvPicPr>
        <p:blipFill>
          <a:blip r:embed="rId3"/>
          <a:srcRect/>
          <a:stretch>
            <a:fillRect/>
          </a:stretch>
        </p:blipFill>
        <p:spPr bwMode="auto">
          <a:xfrm>
            <a:off x="-381000" y="0"/>
            <a:ext cx="10629900" cy="7005638"/>
          </a:xfrm>
          <a:prstGeom prst="rect">
            <a:avLst/>
          </a:prstGeom>
          <a:noFill/>
          <a:ln w="9525">
            <a:noFill/>
            <a:miter lim="800000"/>
            <a:headEnd/>
            <a:tailEnd/>
          </a:ln>
        </p:spPr>
      </p:pic>
      <p:sp>
        <p:nvSpPr>
          <p:cNvPr id="51205" name="Text Box 6"/>
          <p:cNvSpPr txBox="1">
            <a:spLocks noChangeArrowheads="1"/>
          </p:cNvSpPr>
          <p:nvPr/>
        </p:nvSpPr>
        <p:spPr bwMode="auto">
          <a:xfrm>
            <a:off x="2971800" y="5486400"/>
            <a:ext cx="3124200" cy="914400"/>
          </a:xfrm>
          <a:prstGeom prst="rect">
            <a:avLst/>
          </a:prstGeom>
          <a:noFill/>
          <a:ln w="9525">
            <a:noFill/>
            <a:miter lim="800000"/>
            <a:headEnd/>
            <a:tailEnd/>
          </a:ln>
        </p:spPr>
        <p:txBody>
          <a:bodyPr>
            <a:spAutoFit/>
          </a:bodyPr>
          <a:lstStyle/>
          <a:p>
            <a:pPr>
              <a:spcBef>
                <a:spcPct val="50000"/>
              </a:spcBef>
            </a:pPr>
            <a:r>
              <a:rPr lang="en-AU" sz="5400">
                <a:latin typeface="Calibri" pitchFamily="34" charset="0"/>
              </a:rPr>
              <a:t>Thank you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Title 5"/>
          <p:cNvSpPr>
            <a:spLocks noGrp="1"/>
          </p:cNvSpPr>
          <p:nvPr>
            <p:ph type="title" idx="4294967295"/>
          </p:nvPr>
        </p:nvSpPr>
        <p:spPr/>
        <p:txBody>
          <a:bodyPr/>
          <a:lstStyle/>
          <a:p>
            <a:r>
              <a:rPr lang="en-US" smtClean="0">
                <a:latin typeface="Calibri" pitchFamily="34" charset="0"/>
              </a:rPr>
              <a:t/>
            </a:r>
            <a:br>
              <a:rPr lang="en-US" smtClean="0">
                <a:latin typeface="Calibri" pitchFamily="34" charset="0"/>
              </a:rPr>
            </a:br>
            <a:r>
              <a:rPr lang="en-US" smtClean="0">
                <a:latin typeface="Calibri" pitchFamily="34" charset="0"/>
              </a:rPr>
              <a:t>Tropical Cyclone Programme</a:t>
            </a:r>
            <a:r>
              <a:rPr lang="en-AU" smtClean="0">
                <a:latin typeface="Calibri" pitchFamily="34" charset="0"/>
              </a:rPr>
              <a:t/>
            </a:r>
            <a:br>
              <a:rPr lang="en-AU" smtClean="0">
                <a:latin typeface="Calibri" pitchFamily="34" charset="0"/>
              </a:rPr>
            </a:br>
            <a:r>
              <a:rPr lang="en-AU" smtClean="0">
                <a:latin typeface="Calibri" pitchFamily="34" charset="0"/>
              </a:rPr>
              <a:t/>
            </a:r>
            <a:br>
              <a:rPr lang="en-AU" smtClean="0">
                <a:latin typeface="Calibri" pitchFamily="34" charset="0"/>
              </a:rPr>
            </a:br>
            <a:endParaRPr lang="en-AU" smtClean="0">
              <a:latin typeface="Calibri" pitchFamily="34" charset="0"/>
            </a:endParaRPr>
          </a:p>
        </p:txBody>
      </p:sp>
      <p:sp>
        <p:nvSpPr>
          <p:cNvPr id="53250"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53251" name="Text Box 4"/>
          <p:cNvSpPr txBox="1">
            <a:spLocks noChangeArrowheads="1"/>
          </p:cNvSpPr>
          <p:nvPr/>
        </p:nvSpPr>
        <p:spPr bwMode="auto">
          <a:xfrm>
            <a:off x="990600" y="16764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text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5"/>
          <p:cNvSpPr>
            <a:spLocks noGrp="1"/>
          </p:cNvSpPr>
          <p:nvPr>
            <p:ph type="title" idx="4294967295"/>
          </p:nvPr>
        </p:nvSpPr>
        <p:spPr/>
        <p:txBody>
          <a:bodyPr/>
          <a:lstStyle/>
          <a:p>
            <a:r>
              <a:rPr lang="en-US" smtClean="0">
                <a:latin typeface="Calibri" pitchFamily="34" charset="0"/>
              </a:rPr>
              <a:t/>
            </a:r>
            <a:br>
              <a:rPr lang="en-US" smtClean="0">
                <a:latin typeface="Calibri" pitchFamily="34" charset="0"/>
              </a:rPr>
            </a:br>
            <a:r>
              <a:rPr lang="en-US" smtClean="0">
                <a:latin typeface="Calibri" pitchFamily="34" charset="0"/>
              </a:rPr>
              <a:t>Tropical Cyclone Programme</a:t>
            </a:r>
            <a:r>
              <a:rPr lang="en-AU" smtClean="0">
                <a:latin typeface="Calibri" pitchFamily="34" charset="0"/>
              </a:rPr>
              <a:t/>
            </a:r>
            <a:br>
              <a:rPr lang="en-AU" smtClean="0">
                <a:latin typeface="Calibri" pitchFamily="34" charset="0"/>
              </a:rPr>
            </a:br>
            <a:r>
              <a:rPr lang="en-AU" smtClean="0">
                <a:latin typeface="Calibri" pitchFamily="34" charset="0"/>
              </a:rPr>
              <a:t/>
            </a:r>
            <a:br>
              <a:rPr lang="en-AU" smtClean="0">
                <a:latin typeface="Calibri" pitchFamily="34" charset="0"/>
              </a:rPr>
            </a:br>
            <a:endParaRPr lang="en-AU" smtClean="0">
              <a:latin typeface="Calibri" pitchFamily="34" charset="0"/>
            </a:endParaRPr>
          </a:p>
        </p:txBody>
      </p:sp>
      <p:sp>
        <p:nvSpPr>
          <p:cNvPr id="66563"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66564" name="Text Box 4"/>
          <p:cNvSpPr txBox="1">
            <a:spLocks noChangeArrowheads="1"/>
          </p:cNvSpPr>
          <p:nvPr/>
        </p:nvSpPr>
        <p:spPr bwMode="auto">
          <a:xfrm>
            <a:off x="1295400" y="7620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Forecasting and monitoring centres</a:t>
            </a:r>
          </a:p>
        </p:txBody>
      </p:sp>
      <p:pic>
        <p:nvPicPr>
          <p:cNvPr id="66566" name="Picture 6" descr="TC Centres"/>
          <p:cNvPicPr>
            <a:picLocks noChangeAspect="1" noChangeArrowheads="1"/>
          </p:cNvPicPr>
          <p:nvPr/>
        </p:nvPicPr>
        <p:blipFill>
          <a:blip r:embed="rId3"/>
          <a:srcRect/>
          <a:stretch>
            <a:fillRect/>
          </a:stretch>
        </p:blipFill>
        <p:spPr bwMode="auto">
          <a:xfrm>
            <a:off x="381000" y="1524000"/>
            <a:ext cx="8382000" cy="47402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title" idx="4294967295"/>
          </p:nvPr>
        </p:nvSpPr>
        <p:spPr>
          <a:xfrm>
            <a:off x="1371600" y="0"/>
            <a:ext cx="7772400" cy="1143000"/>
          </a:xfrm>
        </p:spPr>
        <p:txBody>
          <a:bodyPr/>
          <a:lstStyle/>
          <a:p>
            <a:r>
              <a:rPr lang="en-US" smtClean="0">
                <a:latin typeface="Calibri" pitchFamily="34" charset="0"/>
              </a:rPr>
              <a:t/>
            </a:r>
            <a:br>
              <a:rPr lang="en-US" smtClean="0">
                <a:latin typeface="Calibri" pitchFamily="34" charset="0"/>
              </a:rPr>
            </a:br>
            <a:r>
              <a:rPr lang="en-US" smtClean="0">
                <a:latin typeface="Calibri" pitchFamily="34" charset="0"/>
              </a:rPr>
              <a:t>Tropical Cyclone Programme</a:t>
            </a:r>
            <a:r>
              <a:rPr lang="en-AU" smtClean="0">
                <a:latin typeface="Calibri" pitchFamily="34" charset="0"/>
              </a:rPr>
              <a:t/>
            </a:r>
            <a:br>
              <a:rPr lang="en-AU" smtClean="0">
                <a:latin typeface="Calibri" pitchFamily="34" charset="0"/>
              </a:rPr>
            </a:br>
            <a:r>
              <a:rPr lang="en-AU" sz="2400" b="0" smtClean="0">
                <a:solidFill>
                  <a:schemeClr val="tx1"/>
                </a:solidFill>
                <a:latin typeface="Calibri" pitchFamily="34" charset="0"/>
                <a:cs typeface="Arial" charset="0"/>
              </a:rPr>
              <a:t>Defining Tropical Cyclone</a:t>
            </a:r>
          </a:p>
        </p:txBody>
      </p:sp>
      <p:sp>
        <p:nvSpPr>
          <p:cNvPr id="15362"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15363" name="Text Box 5"/>
          <p:cNvSpPr txBox="1">
            <a:spLocks noChangeArrowheads="1"/>
          </p:cNvSpPr>
          <p:nvPr/>
        </p:nvSpPr>
        <p:spPr bwMode="auto">
          <a:xfrm>
            <a:off x="990600" y="1676400"/>
            <a:ext cx="7696200" cy="3925888"/>
          </a:xfrm>
          <a:prstGeom prst="rect">
            <a:avLst/>
          </a:prstGeom>
          <a:noFill/>
          <a:ln w="9525">
            <a:noFill/>
            <a:miter lim="800000"/>
            <a:headEnd/>
            <a:tailEnd/>
          </a:ln>
        </p:spPr>
        <p:txBody>
          <a:bodyPr>
            <a:spAutoFit/>
          </a:bodyPr>
          <a:lstStyle/>
          <a:p>
            <a:pPr>
              <a:spcBef>
                <a:spcPct val="50000"/>
              </a:spcBef>
            </a:pPr>
            <a:r>
              <a:rPr lang="en-AU">
                <a:latin typeface="Calibri" pitchFamily="34" charset="0"/>
              </a:rPr>
              <a:t>“Generic term for a warm-core non-frontal synoptic scale cyclone originating over tropical or sub-tropical waters with organized deep convection and closed cyclonic surface wind circulation.  </a:t>
            </a:r>
          </a:p>
          <a:p>
            <a:pPr>
              <a:spcBef>
                <a:spcPct val="50000"/>
              </a:spcBef>
            </a:pPr>
            <a:r>
              <a:rPr lang="en-AU">
                <a:latin typeface="Calibri" pitchFamily="34" charset="0"/>
              </a:rPr>
              <a:t>The term is also used for a storm in the South-West Indian Ocean in which the maximum sustained wind speed is estimated to be in the range of 64 to 89 knots and in the South Pacific and South-East Indian Ocean with the maximum sustained surface wind speed greater than 33 knots.” (WMO 2012a)</a:t>
            </a:r>
            <a:r>
              <a:rPr lang="en-AU"/>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5"/>
          <p:cNvSpPr>
            <a:spLocks noGrp="1"/>
          </p:cNvSpPr>
          <p:nvPr>
            <p:ph type="title" idx="4294967295"/>
          </p:nvPr>
        </p:nvSpPr>
        <p:spPr>
          <a:xfrm>
            <a:off x="1371600" y="0"/>
            <a:ext cx="7772400" cy="1143000"/>
          </a:xfrm>
        </p:spPr>
        <p:txBody>
          <a:bodyPr/>
          <a:lstStyle/>
          <a:p>
            <a:r>
              <a:rPr lang="en-US" smtClean="0">
                <a:latin typeface="Calibri" pitchFamily="34" charset="0"/>
              </a:rPr>
              <a:t/>
            </a:r>
            <a:br>
              <a:rPr lang="en-US" smtClean="0">
                <a:latin typeface="Calibri" pitchFamily="34" charset="0"/>
              </a:rPr>
            </a:br>
            <a:r>
              <a:rPr lang="en-US" smtClean="0">
                <a:latin typeface="Calibri" pitchFamily="34" charset="0"/>
              </a:rPr>
              <a:t>Tropical Cyclone Programme</a:t>
            </a:r>
            <a:r>
              <a:rPr lang="en-AU" smtClean="0">
                <a:latin typeface="Calibri" pitchFamily="34" charset="0"/>
              </a:rPr>
              <a:t/>
            </a:r>
            <a:br>
              <a:rPr lang="en-AU" smtClean="0">
                <a:latin typeface="Calibri" pitchFamily="34" charset="0"/>
              </a:rPr>
            </a:br>
            <a:r>
              <a:rPr lang="en-AU" sz="2400" b="0" smtClean="0">
                <a:solidFill>
                  <a:schemeClr val="tx1"/>
                </a:solidFill>
                <a:latin typeface="Calibri" pitchFamily="34" charset="0"/>
                <a:cs typeface="Arial" charset="0"/>
              </a:rPr>
              <a:t>Defining Tropical Cyclone: Variations</a:t>
            </a:r>
          </a:p>
        </p:txBody>
      </p:sp>
      <p:sp>
        <p:nvSpPr>
          <p:cNvPr id="17410"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17411" name="Text Box 4"/>
          <p:cNvSpPr txBox="1">
            <a:spLocks noChangeArrowheads="1"/>
          </p:cNvSpPr>
          <p:nvPr/>
        </p:nvSpPr>
        <p:spPr bwMode="auto">
          <a:xfrm>
            <a:off x="990600" y="1676400"/>
            <a:ext cx="7696200" cy="2465388"/>
          </a:xfrm>
          <a:prstGeom prst="rect">
            <a:avLst/>
          </a:prstGeom>
          <a:noFill/>
          <a:ln w="9525">
            <a:noFill/>
            <a:miter lim="800000"/>
            <a:headEnd/>
            <a:tailEnd/>
          </a:ln>
        </p:spPr>
        <p:txBody>
          <a:bodyPr>
            <a:spAutoFit/>
          </a:bodyPr>
          <a:lstStyle/>
          <a:p>
            <a:pPr>
              <a:spcBef>
                <a:spcPct val="50000"/>
              </a:spcBef>
            </a:pPr>
            <a:r>
              <a:rPr lang="en-AU">
                <a:latin typeface="Calibri" pitchFamily="34" charset="0"/>
              </a:rPr>
              <a:t>Some agencies adopt definitions that comply with their Regional Association’s definition but add extra requirements.</a:t>
            </a:r>
          </a:p>
          <a:p>
            <a:pPr>
              <a:spcBef>
                <a:spcPct val="50000"/>
              </a:spcBef>
            </a:pPr>
            <a:r>
              <a:rPr lang="en-AU">
                <a:latin typeface="Calibri" pitchFamily="34" charset="0"/>
              </a:rPr>
              <a:t>Eg. BoM: “…the maximum mean wind speed of 34 knots or greater must extend more than half-way around near the centre and persist for at least six hours.”  </a:t>
            </a:r>
            <a:endParaRPr lang="en-AU"/>
          </a:p>
        </p:txBody>
      </p:sp>
      <p:sp>
        <p:nvSpPr>
          <p:cNvPr id="17412" name="Text Box 5"/>
          <p:cNvSpPr txBox="1">
            <a:spLocks noChangeArrowheads="1"/>
          </p:cNvSpPr>
          <p:nvPr/>
        </p:nvSpPr>
        <p:spPr bwMode="auto">
          <a:xfrm>
            <a:off x="914400" y="4495800"/>
            <a:ext cx="7772400" cy="822325"/>
          </a:xfrm>
          <a:prstGeom prst="rect">
            <a:avLst/>
          </a:prstGeom>
          <a:noFill/>
          <a:ln w="9525">
            <a:noFill/>
            <a:miter lim="800000"/>
            <a:headEnd/>
            <a:tailEnd/>
          </a:ln>
        </p:spPr>
        <p:txBody>
          <a:bodyPr>
            <a:spAutoFit/>
          </a:bodyPr>
          <a:lstStyle/>
          <a:p>
            <a:pPr>
              <a:spcBef>
                <a:spcPct val="50000"/>
              </a:spcBef>
            </a:pPr>
            <a:r>
              <a:rPr lang="en-AU">
                <a:latin typeface="Calibri" pitchFamily="34" charset="0"/>
              </a:rPr>
              <a:t>Implication: different TC counts depending on the database you use.</a:t>
            </a:r>
            <a:r>
              <a:rPr lang="en-AU"/>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5"/>
          <p:cNvSpPr>
            <a:spLocks noGrp="1"/>
          </p:cNvSpPr>
          <p:nvPr>
            <p:ph type="title" idx="4294967295"/>
          </p:nvPr>
        </p:nvSpPr>
        <p:spPr>
          <a:xfrm>
            <a:off x="1371600" y="0"/>
            <a:ext cx="7772400" cy="1143000"/>
          </a:xfrm>
        </p:spPr>
        <p:txBody>
          <a:bodyPr/>
          <a:lstStyle/>
          <a:p>
            <a:r>
              <a:rPr lang="en-US" smtClean="0">
                <a:latin typeface="Calibri" pitchFamily="34" charset="0"/>
              </a:rPr>
              <a:t/>
            </a:r>
            <a:br>
              <a:rPr lang="en-US" smtClean="0">
                <a:latin typeface="Calibri" pitchFamily="34" charset="0"/>
              </a:rPr>
            </a:br>
            <a:r>
              <a:rPr lang="en-US" smtClean="0">
                <a:latin typeface="Calibri" pitchFamily="34" charset="0"/>
              </a:rPr>
              <a:t>Tropical Cyclone Programme</a:t>
            </a:r>
            <a:r>
              <a:rPr lang="en-AU" smtClean="0">
                <a:latin typeface="Calibri" pitchFamily="34" charset="0"/>
              </a:rPr>
              <a:t/>
            </a:r>
            <a:br>
              <a:rPr lang="en-AU" smtClean="0">
                <a:latin typeface="Calibri" pitchFamily="34" charset="0"/>
              </a:rPr>
            </a:br>
            <a:r>
              <a:rPr lang="en-AU" smtClean="0">
                <a:latin typeface="Calibri" pitchFamily="34" charset="0"/>
              </a:rPr>
              <a:t> </a:t>
            </a:r>
            <a:r>
              <a:rPr lang="en-AU" sz="2400" b="0" smtClean="0">
                <a:solidFill>
                  <a:schemeClr val="tx1"/>
                </a:solidFill>
              </a:rPr>
              <a:t>Defining Tropical Cyclone: Variations</a:t>
            </a:r>
          </a:p>
        </p:txBody>
      </p:sp>
      <p:sp>
        <p:nvSpPr>
          <p:cNvPr id="19458"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pic>
        <p:nvPicPr>
          <p:cNvPr id="19459" name="Picture 5"/>
          <p:cNvPicPr>
            <a:picLocks noChangeAspect="1" noChangeArrowheads="1"/>
          </p:cNvPicPr>
          <p:nvPr/>
        </p:nvPicPr>
        <p:blipFill>
          <a:blip r:embed="rId3"/>
          <a:srcRect/>
          <a:stretch>
            <a:fillRect/>
          </a:stretch>
        </p:blipFill>
        <p:spPr bwMode="auto">
          <a:xfrm>
            <a:off x="142875" y="1497013"/>
            <a:ext cx="8915400" cy="514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21507" name="Text Box 4"/>
          <p:cNvSpPr txBox="1">
            <a:spLocks noChangeArrowheads="1"/>
          </p:cNvSpPr>
          <p:nvPr/>
        </p:nvSpPr>
        <p:spPr bwMode="auto">
          <a:xfrm>
            <a:off x="990600" y="16764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Intensity defined by wind – a problematic parameter</a:t>
            </a:r>
          </a:p>
        </p:txBody>
      </p:sp>
      <p:sp>
        <p:nvSpPr>
          <p:cNvPr id="21509" name="Text Box 6"/>
          <p:cNvSpPr txBox="1">
            <a:spLocks noChangeArrowheads="1"/>
          </p:cNvSpPr>
          <p:nvPr/>
        </p:nvSpPr>
        <p:spPr bwMode="auto">
          <a:xfrm>
            <a:off x="990600" y="44196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Wind standards can kill tropical cyclones.</a:t>
            </a:r>
          </a:p>
        </p:txBody>
      </p:sp>
      <p:sp>
        <p:nvSpPr>
          <p:cNvPr id="21510" name="Text Box 4"/>
          <p:cNvSpPr txBox="1">
            <a:spLocks noChangeArrowheads="1"/>
          </p:cNvSpPr>
          <p:nvPr/>
        </p:nvSpPr>
        <p:spPr bwMode="auto">
          <a:xfrm>
            <a:off x="990600" y="2286000"/>
            <a:ext cx="7696200" cy="1917700"/>
          </a:xfrm>
          <a:prstGeom prst="rect">
            <a:avLst/>
          </a:prstGeom>
          <a:noFill/>
          <a:ln w="9525">
            <a:noFill/>
            <a:miter lim="800000"/>
            <a:headEnd/>
            <a:tailEnd/>
          </a:ln>
        </p:spPr>
        <p:txBody>
          <a:bodyPr>
            <a:spAutoFit/>
          </a:bodyPr>
          <a:lstStyle/>
          <a:p>
            <a:pPr>
              <a:spcBef>
                <a:spcPct val="50000"/>
              </a:spcBef>
            </a:pPr>
            <a:r>
              <a:rPr lang="en-AU">
                <a:latin typeface="Calibri" pitchFamily="34" charset="0"/>
              </a:rPr>
              <a:t>Turbulence properties: speed dependent on averaging period. </a:t>
            </a:r>
          </a:p>
          <a:p>
            <a:pPr>
              <a:spcBef>
                <a:spcPct val="50000"/>
              </a:spcBef>
            </a:pPr>
            <a:r>
              <a:rPr lang="en-AU">
                <a:latin typeface="Calibri" pitchFamily="34" charset="0"/>
              </a:rPr>
              <a:t>Mean wind vs gusts</a:t>
            </a:r>
          </a:p>
          <a:p>
            <a:pPr>
              <a:spcBef>
                <a:spcPct val="50000"/>
              </a:spcBef>
            </a:pPr>
            <a:r>
              <a:rPr lang="en-AU">
                <a:latin typeface="Calibri" pitchFamily="34" charset="0"/>
              </a:rPr>
              <a:t>Dependence on exposure and small scale factors. </a:t>
            </a:r>
          </a:p>
        </p:txBody>
      </p:sp>
      <p:sp>
        <p:nvSpPr>
          <p:cNvPr id="21513"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Defining Tropical Cyclone: Variations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23555" name="Text Box 4"/>
          <p:cNvSpPr txBox="1">
            <a:spLocks noChangeArrowheads="1"/>
          </p:cNvSpPr>
          <p:nvPr/>
        </p:nvSpPr>
        <p:spPr bwMode="auto">
          <a:xfrm>
            <a:off x="304800" y="1600200"/>
            <a:ext cx="8686800" cy="3560763"/>
          </a:xfrm>
          <a:prstGeom prst="rect">
            <a:avLst/>
          </a:prstGeom>
          <a:noFill/>
          <a:ln w="9525">
            <a:noFill/>
            <a:miter lim="800000"/>
            <a:headEnd/>
            <a:tailEnd/>
          </a:ln>
        </p:spPr>
        <p:txBody>
          <a:bodyPr>
            <a:spAutoFit/>
          </a:bodyPr>
          <a:lstStyle/>
          <a:p>
            <a:pPr>
              <a:spcBef>
                <a:spcPct val="50000"/>
              </a:spcBef>
            </a:pPr>
            <a:r>
              <a:rPr lang="en-AU">
                <a:latin typeface="Calibri" pitchFamily="34" charset="0"/>
              </a:rPr>
              <a:t>UNISDR definition: </a:t>
            </a:r>
          </a:p>
          <a:p>
            <a:pPr>
              <a:spcBef>
                <a:spcPct val="50000"/>
              </a:spcBef>
            </a:pPr>
            <a:r>
              <a:rPr lang="en-AU">
                <a:latin typeface="Calibri" pitchFamily="34" charset="0"/>
              </a:rPr>
              <a:t>“</a:t>
            </a:r>
            <a:r>
              <a:rPr lang="en-AU" b="1">
                <a:latin typeface="Calibri" pitchFamily="34" charset="0"/>
              </a:rPr>
              <a:t>Hydrometeorological hazard</a:t>
            </a:r>
          </a:p>
          <a:p>
            <a:r>
              <a:rPr lang="en-AU">
                <a:latin typeface="Calibri" pitchFamily="34" charset="0"/>
              </a:rPr>
              <a:t>Process or phenomenon of atmospheric, hydrological or oceanographic nature that may cause loss of life, injury or other health impacts, property damage, loss of livelihoods and services, social and economic disruption, or environmental damage. </a:t>
            </a:r>
            <a:br>
              <a:rPr lang="en-AU">
                <a:latin typeface="Calibri" pitchFamily="34" charset="0"/>
              </a:rPr>
            </a:br>
            <a:r>
              <a:rPr lang="en-AU">
                <a:latin typeface="Calibri" pitchFamily="34" charset="0"/>
              </a:rPr>
              <a:t/>
            </a:r>
            <a:br>
              <a:rPr lang="en-AU">
                <a:latin typeface="Calibri" pitchFamily="34" charset="0"/>
              </a:rPr>
            </a:br>
            <a:r>
              <a:rPr lang="en-AU">
                <a:latin typeface="Calibri" pitchFamily="34" charset="0"/>
              </a:rPr>
              <a:t>Comment: Hydrometeorological hazards include tropical cyclones … coastal storm surges, floods including flash floods, … “</a:t>
            </a:r>
          </a:p>
        </p:txBody>
      </p:sp>
      <p:sp>
        <p:nvSpPr>
          <p:cNvPr id="23560"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Tropical Cyclone: Associated Hazards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25603" name="Text Box 4"/>
          <p:cNvSpPr txBox="1">
            <a:spLocks noChangeArrowheads="1"/>
          </p:cNvSpPr>
          <p:nvPr/>
        </p:nvSpPr>
        <p:spPr bwMode="auto">
          <a:xfrm>
            <a:off x="533400" y="3505200"/>
            <a:ext cx="79248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Flood from tropical low vs flood from TC. Does it matter?</a:t>
            </a:r>
          </a:p>
        </p:txBody>
      </p:sp>
      <p:sp>
        <p:nvSpPr>
          <p:cNvPr id="25605" name="Title 5"/>
          <p:cNvSpPr>
            <a:spLocks/>
          </p:cNvSpPr>
          <p:nvPr/>
        </p:nvSpPr>
        <p:spPr bwMode="auto">
          <a:xfrm>
            <a:off x="1371600" y="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Tropical Cyclone: Associated Hazards</a:t>
            </a:r>
          </a:p>
        </p:txBody>
      </p:sp>
      <p:sp>
        <p:nvSpPr>
          <p:cNvPr id="25606" name="Text Box 6"/>
          <p:cNvSpPr txBox="1">
            <a:spLocks noChangeArrowheads="1"/>
          </p:cNvSpPr>
          <p:nvPr/>
        </p:nvSpPr>
        <p:spPr bwMode="auto">
          <a:xfrm>
            <a:off x="533400" y="1676400"/>
            <a:ext cx="8229600" cy="822325"/>
          </a:xfrm>
          <a:prstGeom prst="rect">
            <a:avLst/>
          </a:prstGeom>
          <a:noFill/>
          <a:ln w="9525">
            <a:noFill/>
            <a:miter lim="800000"/>
            <a:headEnd/>
            <a:tailEnd/>
          </a:ln>
          <a:effectLst/>
        </p:spPr>
        <p:txBody>
          <a:bodyPr>
            <a:spAutoFit/>
          </a:bodyPr>
          <a:lstStyle/>
          <a:p>
            <a:pPr>
              <a:spcBef>
                <a:spcPct val="50000"/>
              </a:spcBef>
            </a:pPr>
            <a:r>
              <a:rPr lang="en-AU">
                <a:latin typeface="Calibri" pitchFamily="34" charset="0"/>
              </a:rPr>
              <a:t>TC databases typically do not address the associated “sub-hazards”</a:t>
            </a:r>
            <a:r>
              <a:rPr lang="en-AU"/>
              <a:t> </a:t>
            </a:r>
          </a:p>
        </p:txBody>
      </p:sp>
      <p:sp>
        <p:nvSpPr>
          <p:cNvPr id="25607" name="Text Box 7"/>
          <p:cNvSpPr txBox="1">
            <a:spLocks noChangeArrowheads="1"/>
          </p:cNvSpPr>
          <p:nvPr/>
        </p:nvSpPr>
        <p:spPr bwMode="auto">
          <a:xfrm>
            <a:off x="533400" y="2819400"/>
            <a:ext cx="7315200" cy="457200"/>
          </a:xfrm>
          <a:prstGeom prst="rect">
            <a:avLst/>
          </a:prstGeom>
          <a:noFill/>
          <a:ln w="9525">
            <a:noFill/>
            <a:miter lim="800000"/>
            <a:headEnd/>
            <a:tailEnd/>
          </a:ln>
          <a:effectLst/>
        </p:spPr>
        <p:txBody>
          <a:bodyPr>
            <a:spAutoFit/>
          </a:bodyPr>
          <a:lstStyle/>
          <a:p>
            <a:pPr>
              <a:spcBef>
                <a:spcPct val="50000"/>
              </a:spcBef>
            </a:pPr>
            <a:r>
              <a:rPr lang="en-AU">
                <a:latin typeface="Calibri" pitchFamily="34" charset="0"/>
              </a:rPr>
              <a:t>Storm surge is (most?) often not measured. </a:t>
            </a:r>
            <a:endParaRPr lang="en-AU"/>
          </a:p>
        </p:txBody>
      </p:sp>
      <p:sp>
        <p:nvSpPr>
          <p:cNvPr id="25608" name="Text Box 4"/>
          <p:cNvSpPr txBox="1">
            <a:spLocks noChangeArrowheads="1"/>
          </p:cNvSpPr>
          <p:nvPr/>
        </p:nvSpPr>
        <p:spPr bwMode="auto">
          <a:xfrm>
            <a:off x="533400" y="4191000"/>
            <a:ext cx="79248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Complex causality of floods.</a:t>
            </a:r>
          </a:p>
        </p:txBody>
      </p:sp>
      <p:sp>
        <p:nvSpPr>
          <p:cNvPr id="25609" name="Text Box 4"/>
          <p:cNvSpPr txBox="1">
            <a:spLocks noChangeArrowheads="1"/>
          </p:cNvSpPr>
          <p:nvPr/>
        </p:nvSpPr>
        <p:spPr bwMode="auto">
          <a:xfrm>
            <a:off x="533400" y="4800600"/>
            <a:ext cx="79248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Remote hazards – eg tornadoes, landslides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6" grpId="0"/>
      <p:bldP spid="25607" grpId="0"/>
      <p:bldP spid="25608" grpId="0"/>
      <p:bldP spid="25609"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30335</TotalTime>
  <Words>1935</Words>
  <Application>Microsoft Macintosh PowerPoint</Application>
  <PresentationFormat>On-screen Show (4:3)</PresentationFormat>
  <Paragraphs>272</Paragraphs>
  <Slides>26</Slides>
  <Notes>24</Notes>
  <HiddenSlides>3</HiddenSlides>
  <MMClips>0</MMClips>
  <ScaleCrop>false</ScaleCrop>
  <HeadingPairs>
    <vt:vector size="6" baseType="variant">
      <vt:variant>
        <vt:lpstr>Fonts Used</vt:lpstr>
      </vt:variant>
      <vt:variant>
        <vt:i4>10</vt:i4>
      </vt:variant>
      <vt:variant>
        <vt:lpstr>Design Template</vt:lpstr>
      </vt:variant>
      <vt:variant>
        <vt:i4>8</vt:i4>
      </vt:variant>
      <vt:variant>
        <vt:lpstr>Slide Titles</vt:lpstr>
      </vt:variant>
      <vt:variant>
        <vt:i4>26</vt:i4>
      </vt:variant>
    </vt:vector>
  </HeadingPairs>
  <TitlesOfParts>
    <vt:vector size="44" baseType="lpstr">
      <vt:lpstr>Times</vt:lpstr>
      <vt:lpstr>Arial</vt:lpstr>
      <vt:lpstr>굴림</vt:lpstr>
      <vt:lpstr>Calibri</vt:lpstr>
      <vt:lpstr>Arial Narrow</vt:lpstr>
      <vt:lpstr>Arial Black</vt:lpstr>
      <vt:lpstr>ＭＳ Ｐゴシック</vt:lpstr>
      <vt:lpstr>Lucida Grande</vt:lpstr>
      <vt:lpstr>Gill Sans</vt:lpstr>
      <vt:lpstr>Courier</vt:lpstr>
      <vt:lpstr>Blank Presentation</vt:lpstr>
      <vt:lpstr>Blank Presentation</vt:lpstr>
      <vt:lpstr>Blank Presentation</vt:lpstr>
      <vt:lpstr>Blank Presentation</vt:lpstr>
      <vt:lpstr>Blank Presentation</vt:lpstr>
      <vt:lpstr>Blank Presentation</vt:lpstr>
      <vt:lpstr>Blank Presentation</vt:lpstr>
      <vt:lpstr>Blank Presentation</vt:lpstr>
      <vt:lpstr>Slide 1</vt:lpstr>
      <vt:lpstr>Slide 2</vt:lpstr>
      <vt:lpstr> Tropical Cyclone Programme  </vt:lpstr>
      <vt:lpstr> Tropical Cyclone Programme Defining Tropical Cyclone</vt:lpstr>
      <vt:lpstr> Tropical Cyclone Programme Defining Tropical Cyclone: Variations</vt:lpstr>
      <vt:lpstr> Tropical Cyclone Programme  Defining Tropical Cyclone: Variations</vt:lpstr>
      <vt:lpstr>Slide 7</vt:lpstr>
      <vt:lpstr>Slide 8</vt:lpstr>
      <vt:lpstr>Slide 9</vt:lpstr>
      <vt:lpstr>Slide 10</vt:lpstr>
      <vt:lpstr>Slide 11</vt:lpstr>
      <vt:lpstr>Slide 12</vt:lpstr>
      <vt:lpstr>Slide 13</vt:lpstr>
      <vt:lpstr>Parameter summary</vt:lpstr>
      <vt:lpstr>Slide 15</vt:lpstr>
      <vt:lpstr>Slide 16</vt:lpstr>
      <vt:lpstr>Slide 17</vt:lpstr>
      <vt:lpstr>IBTrACS Workshop recommendations</vt:lpstr>
      <vt:lpstr>Slide 19</vt:lpstr>
      <vt:lpstr>Slide 20</vt:lpstr>
      <vt:lpstr>Slide 21</vt:lpstr>
      <vt:lpstr>Slide 22</vt:lpstr>
      <vt:lpstr>Slide 23</vt:lpstr>
      <vt:lpstr>Slide 24</vt:lpstr>
      <vt:lpstr> Tropical Cyclone Programme  </vt:lpstr>
      <vt:lpstr> Tropical Cyclone Programme  </vt:lpstr>
    </vt:vector>
  </TitlesOfParts>
  <Company>WMO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Technical Workshop on Standards for Hazard Monitoring, Data, Metadata and Analysis to Support Risk Assessments: Tropical Cyclone Programme</dc:title>
  <dc:subject>Tropical Cyclone: definition, detection, monitoring, analysis, forecasting and databases</dc:subject>
  <dc:creator>Andrew Burton</dc:creator>
  <cp:keywords>WMO, Tropical cyclone</cp:keywords>
  <cp:lastModifiedBy>sevwx wa</cp:lastModifiedBy>
  <cp:revision>367</cp:revision>
  <cp:lastPrinted>2013-02-15T05:56:10Z</cp:lastPrinted>
  <dcterms:created xsi:type="dcterms:W3CDTF">2008-05-29T12:38:21Z</dcterms:created>
  <dcterms:modified xsi:type="dcterms:W3CDTF">2013-06-12T05:19:04Z</dcterms:modified>
</cp:coreProperties>
</file>